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9" r:id="rId4"/>
    <p:sldId id="257" r:id="rId5"/>
    <p:sldId id="259" r:id="rId6"/>
    <p:sldId id="260" r:id="rId7"/>
    <p:sldId id="261" r:id="rId8"/>
    <p:sldId id="295" r:id="rId9"/>
    <p:sldId id="296" r:id="rId10"/>
    <p:sldId id="294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4340"/>
    <a:srgbClr val="B94441"/>
    <a:srgbClr val="602322"/>
    <a:srgbClr val="782C2A"/>
    <a:srgbClr val="973735"/>
    <a:srgbClr val="C35855"/>
    <a:srgbClr val="C96765"/>
    <a:srgbClr val="D17F7D"/>
    <a:srgbClr val="E8BFBE"/>
    <a:srgbClr val="DDA0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31" autoAdjust="0"/>
  </p:normalViewPr>
  <p:slideViewPr>
    <p:cSldViewPr>
      <p:cViewPr>
        <p:scale>
          <a:sx n="113" d="100"/>
          <a:sy n="113" d="100"/>
        </p:scale>
        <p:origin x="-1500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5C34D-FA39-4D35-9A55-341E44D7669B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9AFE52-B173-4C16-941E-4A64F6271A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3096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9EF08A-DC72-4B5E-BAB4-2994C2B5A7D0}" type="datetimeFigureOut">
              <a:rPr lang="ru-RU" smtClean="0"/>
              <a:t>21.10.2016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7DD95B-9062-4084-9303-0BC7E08C93D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3516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Принято</a:t>
            </a:r>
            <a:r>
              <a:rPr lang="ru-RU" baseline="0" dirty="0" smtClean="0"/>
              <a:t> решение не компенсировать затраты на дороги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DD95B-9062-4084-9303-0BC7E08C93DE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7470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DD95B-9062-4084-9303-0BC7E08C93DE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27048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DD95B-9062-4084-9303-0BC7E08C93DE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192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10/21/2016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10/21/2016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10/21/2016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10/21/2016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10/21/2016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2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4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10/21/2016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10/21/2016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10/21/2016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10/21/2016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10/21/2016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10/21/2016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pPr/>
              <a:t>10/21/2016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36104" y="5805264"/>
            <a:ext cx="478802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Arial" pitchFamily="34" charset="0"/>
              </a:rPr>
              <a:t>Министерство инвестиций и инноваций</a:t>
            </a:r>
            <a:endParaRPr kumimoji="0" lang="en-US" altLang="ko-KR" sz="16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936104" y="4656038"/>
            <a:ext cx="781236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b="1" dirty="0" smtClean="0"/>
              <a:t>Частичное возмещение затрат на создание объектов инженерной </a:t>
            </a:r>
            <a:br>
              <a:rPr lang="ru-RU" sz="1600" b="1" dirty="0" smtClean="0"/>
            </a:br>
            <a:r>
              <a:rPr lang="ru-RU" sz="1600" b="1" dirty="0" smtClean="0"/>
              <a:t>инфраструктуры для новых промышленных предприятий </a:t>
            </a:r>
            <a:br>
              <a:rPr lang="ru-RU" sz="1600" b="1" dirty="0" smtClean="0"/>
            </a:br>
            <a:r>
              <a:rPr lang="ru-RU" sz="1600" b="1" dirty="0" smtClean="0"/>
              <a:t>и для новых производственных мощностей существующих </a:t>
            </a:r>
            <a:br>
              <a:rPr lang="ru-RU" sz="1600" b="1" dirty="0" smtClean="0"/>
            </a:br>
            <a:r>
              <a:rPr lang="ru-RU" sz="1600" b="1" dirty="0" smtClean="0"/>
              <a:t>промышленных предприятий на территории Московской области</a:t>
            </a:r>
            <a:endParaRPr lang="en-US" altLang="ko-KR" sz="1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맑은 고딕" pitchFamily="50" charset="-127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76064" y="4675649"/>
            <a:ext cx="151116" cy="140344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1" name="Picture 2" descr="C:\Users\DembitskiyMN\Desktop\logo_pm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94313"/>
            <a:ext cx="1627138" cy="6584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462866"/>
              </p:ext>
            </p:extLst>
          </p:nvPr>
        </p:nvGraphicFramePr>
        <p:xfrm>
          <a:off x="179512" y="1124744"/>
          <a:ext cx="8784976" cy="5566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2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035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7759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224136"/>
              </a:tblGrid>
              <a:tr h="52260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Муниципальное </a:t>
                      </a:r>
                    </a:p>
                    <a:p>
                      <a:pPr algn="ctr"/>
                      <a:r>
                        <a:rPr lang="ru-RU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lang="ru-RU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Инвестор</a:t>
                      </a:r>
                      <a:endParaRPr lang="ru-RU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Проект</a:t>
                      </a:r>
                      <a:endParaRPr lang="ru-RU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Инвестиции</a:t>
                      </a:r>
                    </a:p>
                    <a:p>
                      <a:pPr algn="ctr"/>
                      <a:r>
                        <a:rPr lang="ru-RU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(млн рублей)</a:t>
                      </a:r>
                      <a:endParaRPr lang="ru-RU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Рабочие</a:t>
                      </a:r>
                    </a:p>
                    <a:p>
                      <a:pPr algn="ctr"/>
                      <a:r>
                        <a:rPr lang="ru-RU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места</a:t>
                      </a:r>
                      <a:endParaRPr lang="ru-RU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Планируемый </a:t>
                      </a:r>
                      <a:br>
                        <a:rPr lang="ru-RU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размер </a:t>
                      </a:r>
                      <a:br>
                        <a:rPr lang="ru-RU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субсидии</a:t>
                      </a:r>
                      <a:endParaRPr lang="ru-RU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93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м.р. Ногинский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ООО "ВИЛО РУС"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Производство насосного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оборудования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583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г.о. Подольск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ООО "Фабрика </a:t>
                      </a: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Нетканых </a:t>
                      </a:r>
                      <a:b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Материалов </a:t>
                      </a: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"Весь Мир"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производственная площадка </a:t>
                      </a: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выпуску инновационных </a:t>
                      </a: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нетканых материалов для </a:t>
                      </a: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строительства, производства мебели </a:t>
                      </a:r>
                      <a:b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 матрацев, утепления для ангаров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6,74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793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г.о. Лобня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"Компания </a:t>
                      </a:r>
                      <a:b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Металл Профиль"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производственного </a:t>
                      </a: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комплекса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"Компания Металл </a:t>
                      </a: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Профиль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(этап-1)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11 820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583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м.р. 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Сергиево-</a:t>
                      </a:r>
                      <a:b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Посадский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 "Загорский </a:t>
                      </a:r>
                      <a:b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трубный завод"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Линия 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производству 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труб большого 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диаметра 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(линия по изоляции </a:t>
                      </a:r>
                      <a:endParaRPr lang="ru-RU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нанесению 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наружной 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трехслойной </a:t>
                      </a:r>
                      <a:endParaRPr lang="ru-RU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изоляции и 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внутреннего 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гладкостенного </a:t>
                      </a: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покрытия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583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м.р. Ногинский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"Веллхим"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Модернизация действующего </a:t>
                      </a:r>
                      <a:r>
                        <a:rPr lang="ru-RU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предприятия  </a:t>
                      </a:r>
                      <a:r>
                        <a:rPr lang="ru-RU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целью создания </a:t>
                      </a:r>
                      <a:r>
                        <a:rPr lang="ru-RU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производственного кластера </a:t>
                      </a:r>
                      <a:r>
                        <a:rPr lang="ru-RU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выпуску </a:t>
                      </a:r>
                      <a:r>
                        <a:rPr lang="ru-RU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косметической продукции </a:t>
                      </a:r>
                      <a:r>
                        <a:rPr lang="ru-RU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мощностью </a:t>
                      </a:r>
                      <a:r>
                        <a:rPr lang="ru-RU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</a:t>
                      </a:r>
                      <a:r>
                        <a:rPr lang="ru-RU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 млн. шт</a:t>
                      </a:r>
                      <a:r>
                        <a:rPr lang="ru-RU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1 336</a:t>
                      </a:r>
                      <a:endParaRPr lang="ru-RU" sz="11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15,34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58393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b="1" i="0" u="sng" strike="noStrike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Проблема ООО </a:t>
                      </a:r>
                      <a:r>
                        <a:rPr lang="ru-RU" sz="1100" b="1" i="0" u="sng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1100" b="1" i="0" u="sng" strike="noStrike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Веллхим</a:t>
                      </a:r>
                      <a:r>
                        <a:rPr lang="ru-RU" sz="1100" b="1" i="0" u="sng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100" b="1" i="0" u="sng" strike="noStrike" dirty="0" smtClean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Разрешение на ввод не получено.</a:t>
                      </a: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25.10.2016</a:t>
                      </a:r>
                      <a:r>
                        <a:rPr lang="ru-RU" sz="1100" b="0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подача документов </a:t>
                      </a:r>
                      <a:br>
                        <a:rPr lang="ru-RU" sz="1100" b="0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0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ввод в </a:t>
                      </a:r>
                      <a:r>
                        <a:rPr lang="ru-RU" sz="1100" b="0" i="0" u="none" strike="noStrike" baseline="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МинСтрой</a:t>
                      </a:r>
                      <a:r>
                        <a:rPr lang="ru-RU" sz="1100" b="0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МО.</a:t>
                      </a:r>
                      <a:endParaRPr lang="ru-RU" sz="11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sng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201,26</a:t>
                      </a:r>
                      <a:endParaRPr lang="ru-RU" sz="1100" b="1" i="0" u="sng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Rectangle 1"/>
          <p:cNvSpPr/>
          <p:nvPr/>
        </p:nvSpPr>
        <p:spPr>
          <a:xfrm>
            <a:off x="251520" y="188640"/>
            <a:ext cx="144016" cy="50405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432048" y="188640"/>
            <a:ext cx="8460432" cy="504056"/>
          </a:xfrm>
        </p:spPr>
        <p:txBody>
          <a:bodyPr/>
          <a:lstStyle/>
          <a:p>
            <a:r>
              <a:rPr lang="ru-RU" altLang="ko-KR" sz="2400" dirty="0" smtClean="0">
                <a:latin typeface="Calibri" pitchFamily="34" charset="0"/>
              </a:rPr>
              <a:t>Потенциальные участники конкурса на субсидию</a:t>
            </a:r>
            <a:endParaRPr lang="ko-KR" altLang="en-US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53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ko-KR" dirty="0" smtClean="0">
                <a:latin typeface="Calibri" pitchFamily="34" charset="0"/>
              </a:rPr>
              <a:t>Условия реализации</a:t>
            </a:r>
            <a:endParaRPr lang="ko-KR" altLang="en-US" dirty="0">
              <a:latin typeface="Calibri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62880" y="1124744"/>
            <a:ext cx="8229600" cy="460648"/>
          </a:xfrm>
        </p:spPr>
        <p:txBody>
          <a:bodyPr/>
          <a:lstStyle/>
          <a:p>
            <a:pPr lvl="0"/>
            <a:r>
              <a:rPr lang="ru-RU" altLang="ko-KR" b="1" dirty="0" smtClean="0">
                <a:latin typeface="Calibri" pitchFamily="34" charset="0"/>
              </a:rPr>
              <a:t>Мера поддержки распространяется на:</a:t>
            </a:r>
            <a:endParaRPr lang="en-US" altLang="ko-KR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모서리가 둥근 직사각형 4"/>
          <p:cNvSpPr/>
          <p:nvPr/>
        </p:nvSpPr>
        <p:spPr>
          <a:xfrm>
            <a:off x="685100" y="2643252"/>
            <a:ext cx="1462878" cy="2011456"/>
          </a:xfrm>
          <a:prstGeom prst="roundRect">
            <a:avLst/>
          </a:prstGeom>
          <a:ln w="38100"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타원 8"/>
          <p:cNvSpPr/>
          <p:nvPr/>
        </p:nvSpPr>
        <p:spPr>
          <a:xfrm>
            <a:off x="830014" y="2799549"/>
            <a:ext cx="1188588" cy="11885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645709" y="4021649"/>
            <a:ext cx="15841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ru-RU" altLang="ko-KR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맑은 고딕" pitchFamily="50" charset="-127"/>
                <a:cs typeface="Arial" pitchFamily="34" charset="0"/>
              </a:rPr>
              <a:t>Водоснабжение</a:t>
            </a:r>
            <a:endParaRPr kumimoji="0" lang="en-US" altLang="ko-KR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32" name="모서리가 둥근 직사각형 4"/>
          <p:cNvSpPr/>
          <p:nvPr/>
        </p:nvSpPr>
        <p:spPr>
          <a:xfrm>
            <a:off x="4774446" y="2675982"/>
            <a:ext cx="1462878" cy="2011456"/>
          </a:xfrm>
          <a:prstGeom prst="roundRect">
            <a:avLst/>
          </a:prstGeom>
          <a:ln w="38100"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타원 8"/>
          <p:cNvSpPr/>
          <p:nvPr/>
        </p:nvSpPr>
        <p:spPr>
          <a:xfrm>
            <a:off x="4909461" y="2823775"/>
            <a:ext cx="1188588" cy="11885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796108" y="4045875"/>
            <a:ext cx="14093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kumimoji="0" lang="ru-RU" altLang="ko-KR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맑은 고딕" pitchFamily="50" charset="-127"/>
                <a:cs typeface="Arial" pitchFamily="34" charset="0"/>
              </a:rPr>
              <a:t>Газификация</a:t>
            </a:r>
            <a:endParaRPr kumimoji="0" lang="en-US" altLang="ko-KR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38" name="모서리가 둥근 직사각형 4"/>
          <p:cNvSpPr/>
          <p:nvPr/>
        </p:nvSpPr>
        <p:spPr>
          <a:xfrm>
            <a:off x="2769968" y="2640964"/>
            <a:ext cx="1462878" cy="2011456"/>
          </a:xfrm>
          <a:prstGeom prst="roundRect">
            <a:avLst/>
          </a:prstGeom>
          <a:ln w="38100"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타원 8"/>
          <p:cNvSpPr/>
          <p:nvPr/>
        </p:nvSpPr>
        <p:spPr>
          <a:xfrm>
            <a:off x="2904983" y="2788757"/>
            <a:ext cx="1188588" cy="11885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2687767" y="4010857"/>
            <a:ext cx="15841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ru-RU" altLang="ko-KR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맑은 고딕" pitchFamily="50" charset="-127"/>
                <a:cs typeface="Arial" pitchFamily="34" charset="0"/>
              </a:rPr>
              <a:t>Электрификация</a:t>
            </a:r>
            <a:endParaRPr kumimoji="0" lang="en-US" altLang="ko-KR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56" name="모서리가 둥근 직사각형 4"/>
          <p:cNvSpPr/>
          <p:nvPr/>
        </p:nvSpPr>
        <p:spPr>
          <a:xfrm>
            <a:off x="6853538" y="2701650"/>
            <a:ext cx="1462878" cy="2011456"/>
          </a:xfrm>
          <a:prstGeom prst="roundRect">
            <a:avLst/>
          </a:prstGeom>
          <a:ln w="38100"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타원 8"/>
          <p:cNvSpPr/>
          <p:nvPr/>
        </p:nvSpPr>
        <p:spPr>
          <a:xfrm>
            <a:off x="6988553" y="2849443"/>
            <a:ext cx="1188588" cy="11885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6875200" y="3997794"/>
            <a:ext cx="140936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altLang="ko-KR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맑은 고딕" pitchFamily="50" charset="-127"/>
                <a:cs typeface="Arial" pitchFamily="34" charset="0"/>
              </a:rPr>
              <a:t>Очистные сооружения</a:t>
            </a:r>
            <a:endParaRPr lang="en-US" altLang="ko-KR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맑은 고딕" pitchFamily="50" charset="-127"/>
              <a:cs typeface="Arial" pitchFamily="34" charset="0"/>
            </a:endParaRPr>
          </a:p>
        </p:txBody>
      </p:sp>
      <p:pic>
        <p:nvPicPr>
          <p:cNvPr id="1026" name="Picture 2" descr="C:\Users\DembitskiyMN\Desktop\techet-kra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5749" y="2935020"/>
            <a:ext cx="864096" cy="1029978"/>
          </a:xfrm>
          <a:prstGeom prst="rect">
            <a:avLst/>
          </a:prstGeom>
          <a:noFill/>
        </p:spPr>
      </p:pic>
      <p:pic>
        <p:nvPicPr>
          <p:cNvPr id="1027" name="Picture 3" descr="C:\Users\DembitskiyMN\Desktop\bulb_PNG124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7807" y="2784980"/>
            <a:ext cx="936104" cy="1216285"/>
          </a:xfrm>
          <a:prstGeom prst="rect">
            <a:avLst/>
          </a:prstGeom>
          <a:noFill/>
        </p:spPr>
      </p:pic>
      <p:pic>
        <p:nvPicPr>
          <p:cNvPr id="1028" name="Picture 4" descr="C:\Users\DembitskiyMN\Desktop\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36949" y="2903184"/>
            <a:ext cx="1912430" cy="1029770"/>
          </a:xfrm>
          <a:prstGeom prst="rect">
            <a:avLst/>
          </a:prstGeom>
          <a:noFill/>
        </p:spPr>
      </p:pic>
      <p:pic>
        <p:nvPicPr>
          <p:cNvPr id="1030" name="Picture 6" descr="C:\Users\DembitskiyMN\Desktop\product_tripleks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87361" y="2989682"/>
            <a:ext cx="1116926" cy="1022772"/>
          </a:xfrm>
          <a:prstGeom prst="rect">
            <a:avLst/>
          </a:prstGeom>
          <a:noFill/>
        </p:spPr>
      </p:pic>
      <p:grpSp>
        <p:nvGrpSpPr>
          <p:cNvPr id="66" name="그룹 27"/>
          <p:cNvGrpSpPr/>
          <p:nvPr/>
        </p:nvGrpSpPr>
        <p:grpSpPr>
          <a:xfrm>
            <a:off x="248520" y="1223755"/>
            <a:ext cx="435048" cy="261029"/>
            <a:chOff x="1016605" y="5229200"/>
            <a:chExt cx="900100" cy="540060"/>
          </a:xfrm>
          <a:solidFill>
            <a:schemeClr val="bg1">
              <a:lumMod val="65000"/>
            </a:schemeClr>
          </a:solidFill>
        </p:grpSpPr>
        <p:sp>
          <p:nvSpPr>
            <p:cNvPr id="67" name="갈매기형 수장 23"/>
            <p:cNvSpPr/>
            <p:nvPr/>
          </p:nvSpPr>
          <p:spPr>
            <a:xfrm>
              <a:off x="1016605" y="5229200"/>
              <a:ext cx="540060" cy="54006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갈매기형 수장 24"/>
            <p:cNvSpPr/>
            <p:nvPr/>
          </p:nvSpPr>
          <p:spPr>
            <a:xfrm>
              <a:off x="1376645" y="5229200"/>
              <a:ext cx="540060" cy="54006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47664" y="-243408"/>
            <a:ext cx="5544616" cy="1069514"/>
          </a:xfrm>
        </p:spPr>
        <p:txBody>
          <a:bodyPr/>
          <a:lstStyle/>
          <a:p>
            <a:r>
              <a:rPr lang="ru-RU" altLang="ko-KR" dirty="0" smtClean="0">
                <a:latin typeface="Calibri" pitchFamily="34" charset="0"/>
              </a:rPr>
              <a:t>Критерии получения</a:t>
            </a:r>
            <a:endParaRPr lang="ko-KR" altLang="en-US" dirty="0">
              <a:latin typeface="Calibri" pitchFamily="34" charset="0"/>
            </a:endParaRPr>
          </a:p>
        </p:txBody>
      </p:sp>
      <p:sp>
        <p:nvSpPr>
          <p:cNvPr id="10" name="타원 28"/>
          <p:cNvSpPr/>
          <p:nvPr/>
        </p:nvSpPr>
        <p:spPr>
          <a:xfrm>
            <a:off x="3011343" y="3594694"/>
            <a:ext cx="604725" cy="604724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타원 20"/>
          <p:cNvSpPr/>
          <p:nvPr/>
        </p:nvSpPr>
        <p:spPr>
          <a:xfrm>
            <a:off x="3011343" y="2710440"/>
            <a:ext cx="604725" cy="6047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타원 12"/>
          <p:cNvSpPr/>
          <p:nvPr/>
        </p:nvSpPr>
        <p:spPr>
          <a:xfrm>
            <a:off x="3011343" y="580009"/>
            <a:ext cx="604725" cy="6047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" name="그룹 60"/>
          <p:cNvGrpSpPr/>
          <p:nvPr/>
        </p:nvGrpSpPr>
        <p:grpSpPr>
          <a:xfrm>
            <a:off x="2987824" y="578489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6" name="타원 14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19" name="자유형 17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자유형 18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2" name="그룹 60"/>
          <p:cNvGrpSpPr/>
          <p:nvPr/>
        </p:nvGrpSpPr>
        <p:grpSpPr>
          <a:xfrm>
            <a:off x="2987824" y="2708920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3" name="타원 22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26" name="자유형 25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자유형 26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9" name="그룹 60"/>
          <p:cNvGrpSpPr/>
          <p:nvPr/>
        </p:nvGrpSpPr>
        <p:grpSpPr>
          <a:xfrm>
            <a:off x="2987824" y="3593174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0" name="타원 30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33" name="자유형 33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자유형 34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9" name="TextBox 68"/>
          <p:cNvSpPr txBox="1"/>
          <p:nvPr/>
        </p:nvSpPr>
        <p:spPr bwMode="auto">
          <a:xfrm>
            <a:off x="3653040" y="3501008"/>
            <a:ext cx="4663376" cy="738664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Промышленное предприятие, относящееся </a:t>
            </a:r>
            <a:b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по ОКВЭД (раздел </a:t>
            </a:r>
            <a:r>
              <a:rPr lang="en-US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D</a:t>
            </a:r>
            <a: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en-US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или ОКВЭД 2 (раздел </a:t>
            </a:r>
            <a:r>
              <a:rPr lang="en-US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en-US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к обрабатывающей отрасли</a:t>
            </a:r>
            <a:r>
              <a:rPr lang="en-US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промышленности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6" name="타원 4"/>
          <p:cNvSpPr/>
          <p:nvPr/>
        </p:nvSpPr>
        <p:spPr>
          <a:xfrm>
            <a:off x="251520" y="2132856"/>
            <a:ext cx="2537792" cy="2537793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Box 66"/>
          <p:cNvSpPr txBox="1"/>
          <p:nvPr/>
        </p:nvSpPr>
        <p:spPr bwMode="auto">
          <a:xfrm>
            <a:off x="3663298" y="1268760"/>
            <a:ext cx="5480702" cy="1384995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 dirty="0" smtClean="0">
                <a:latin typeface="Calibri" pitchFamily="34" charset="0"/>
              </a:rPr>
              <a:t>Ввод в эксплуатацию промышленного предприятия</a:t>
            </a:r>
            <a:br>
              <a:rPr lang="ru-RU" sz="1400" b="1" dirty="0" smtClean="0">
                <a:latin typeface="Calibri" pitchFamily="34" charset="0"/>
              </a:rPr>
            </a:br>
            <a:r>
              <a:rPr lang="ru-RU" sz="1400" b="1" dirty="0" smtClean="0">
                <a:latin typeface="Calibri" pitchFamily="34" charset="0"/>
              </a:rPr>
              <a:t>или нового объекта капитального строительства в рамках </a:t>
            </a:r>
            <a:br>
              <a:rPr lang="ru-RU" sz="1400" b="1" dirty="0" smtClean="0">
                <a:latin typeface="Calibri" pitchFamily="34" charset="0"/>
              </a:rPr>
            </a:br>
            <a:r>
              <a:rPr lang="ru-RU" sz="1400" b="1" dirty="0" smtClean="0">
                <a:latin typeface="Calibri" pitchFamily="34" charset="0"/>
              </a:rPr>
              <a:t>действующего промышленного предприятия </a:t>
            </a:r>
            <a:br>
              <a:rPr lang="ru-RU" sz="1400" b="1" dirty="0" smtClean="0">
                <a:latin typeface="Calibri" pitchFamily="34" charset="0"/>
              </a:rPr>
            </a:br>
            <a:r>
              <a:rPr lang="ru-RU" sz="1400" b="1" u="sng" dirty="0" smtClean="0">
                <a:latin typeface="Calibri" pitchFamily="34" charset="0"/>
              </a:rPr>
              <a:t>(исключая склады, офисы) </a:t>
            </a:r>
            <a:r>
              <a:rPr lang="ru-RU" sz="1400" b="1" dirty="0" smtClean="0">
                <a:latin typeface="Calibri" pitchFamily="34" charset="0"/>
              </a:rPr>
              <a:t/>
            </a:r>
            <a:br>
              <a:rPr lang="ru-RU" sz="1400" b="1" dirty="0" smtClean="0">
                <a:latin typeface="Calibri" pitchFamily="34" charset="0"/>
              </a:rPr>
            </a:br>
            <a:r>
              <a:rPr lang="ru-RU" sz="1400" b="1" dirty="0" smtClean="0">
                <a:latin typeface="Calibri" pitchFamily="34" charset="0"/>
              </a:rPr>
              <a:t>и начало промышленной эксплуатации установленного </a:t>
            </a:r>
            <a:br>
              <a:rPr lang="ru-RU" sz="1400" b="1" dirty="0" smtClean="0">
                <a:latin typeface="Calibri" pitchFamily="34" charset="0"/>
              </a:rPr>
            </a:br>
            <a:r>
              <a:rPr lang="ru-RU" sz="1400" b="1" dirty="0" smtClean="0">
                <a:latin typeface="Calibri" pitchFamily="34" charset="0"/>
              </a:rPr>
              <a:t>оборудования не ранее 01.01.2016 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68" name="TextBox 67"/>
          <p:cNvSpPr txBox="1"/>
          <p:nvPr/>
        </p:nvSpPr>
        <p:spPr bwMode="auto">
          <a:xfrm>
            <a:off x="3649036" y="2636912"/>
            <a:ext cx="4955412" cy="738664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Предприятие должно быть зарегистрировано </a:t>
            </a:r>
            <a:b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в Московской области, как юридическое лицо, </a:t>
            </a:r>
            <a:b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либо как обособленное подразделение  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Box 69"/>
          <p:cNvSpPr txBox="1"/>
          <p:nvPr/>
        </p:nvSpPr>
        <p:spPr bwMode="auto">
          <a:xfrm>
            <a:off x="3644252" y="548680"/>
            <a:ext cx="5499748" cy="738664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altLang="ko-KR" sz="1400" b="1" dirty="0" smtClean="0">
                <a:latin typeface="Calibri" pitchFamily="34" charset="0"/>
                <a:cs typeface="Arial" pitchFamily="34" charset="0"/>
              </a:rPr>
              <a:t>Объем инвестиций в инвестиционный проект более 100 млн руб. </a:t>
            </a:r>
            <a:br>
              <a:rPr lang="ru-RU" altLang="ko-KR" sz="1400" b="1" dirty="0" smtClean="0">
                <a:latin typeface="Calibri" pitchFamily="34" charset="0"/>
                <a:cs typeface="Arial" pitchFamily="34" charset="0"/>
              </a:rPr>
            </a:br>
            <a:r>
              <a:rPr lang="ru-RU" altLang="ko-KR" sz="1400" b="1" dirty="0" smtClean="0">
                <a:latin typeface="Calibri" pitchFamily="34" charset="0"/>
                <a:cs typeface="Arial" pitchFamily="34" charset="0"/>
              </a:rPr>
              <a:t>и создание</a:t>
            </a:r>
            <a:r>
              <a:rPr lang="en-US" altLang="ko-KR" sz="1400" b="1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ru-RU" altLang="ko-KR" sz="1400" b="1" dirty="0" smtClean="0">
                <a:latin typeface="Calibri" pitchFamily="34" charset="0"/>
                <a:cs typeface="Arial" pitchFamily="34" charset="0"/>
              </a:rPr>
              <a:t>не менее 30 высокопроизводительных рабочих мест </a:t>
            </a:r>
            <a:br>
              <a:rPr lang="ru-RU" altLang="ko-KR" sz="1400" b="1" dirty="0" smtClean="0">
                <a:latin typeface="Calibri" pitchFamily="34" charset="0"/>
                <a:cs typeface="Arial" pitchFamily="34" charset="0"/>
              </a:rPr>
            </a:br>
            <a:r>
              <a:rPr lang="ru-RU" altLang="ko-KR" sz="1400" b="1" dirty="0" smtClean="0">
                <a:latin typeface="Calibri" pitchFamily="34" charset="0"/>
                <a:cs typeface="Arial" pitchFamily="34" charset="0"/>
              </a:rPr>
              <a:t>с уровнем оплаты труда от 42,4 тыс. руб.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72" name="도넛 82"/>
          <p:cNvSpPr/>
          <p:nvPr/>
        </p:nvSpPr>
        <p:spPr>
          <a:xfrm>
            <a:off x="395291" y="2276627"/>
            <a:ext cx="2250250" cy="2250250"/>
          </a:xfrm>
          <a:prstGeom prst="donut">
            <a:avLst>
              <a:gd name="adj" fmla="val 4381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TextBox 115"/>
          <p:cNvSpPr txBox="1">
            <a:spLocks noChangeArrowheads="1"/>
          </p:cNvSpPr>
          <p:nvPr/>
        </p:nvSpPr>
        <p:spPr bwMode="auto">
          <a:xfrm>
            <a:off x="408088" y="3093606"/>
            <a:ext cx="21609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ero Matics Stencil" pitchFamily="34" charset="-128"/>
                <a:cs typeface="Arial" pitchFamily="34" charset="0"/>
              </a:rPr>
              <a:t>КРИТЕРИИ</a:t>
            </a:r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ero Matics Stencil" pitchFamily="34" charset="-128"/>
              <a:cs typeface="Arial" pitchFamily="34" charset="0"/>
            </a:endParaRPr>
          </a:p>
        </p:txBody>
      </p:sp>
      <p:sp>
        <p:nvSpPr>
          <p:cNvPr id="85" name="TextBox 84"/>
          <p:cNvSpPr txBox="1"/>
          <p:nvPr/>
        </p:nvSpPr>
        <p:spPr bwMode="auto">
          <a:xfrm>
            <a:off x="3658136" y="4418528"/>
            <a:ext cx="4970205" cy="738664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 dirty="0" smtClean="0">
                <a:latin typeface="Calibri" pitchFamily="34" charset="0"/>
              </a:rPr>
              <a:t>Работы связанные с строительством, реконструкцией </a:t>
            </a:r>
            <a:br>
              <a:rPr lang="ru-RU" sz="1400" b="1" dirty="0" smtClean="0">
                <a:latin typeface="Calibri" pitchFamily="34" charset="0"/>
              </a:rPr>
            </a:br>
            <a:r>
              <a:rPr lang="ru-RU" sz="1400" b="1" dirty="0" smtClean="0">
                <a:latin typeface="Calibri" pitchFamily="34" charset="0"/>
              </a:rPr>
              <a:t>или капитальным ремонтом должны быть осуществлены </a:t>
            </a:r>
            <a:br>
              <a:rPr lang="ru-RU" sz="1400" b="1" dirty="0" smtClean="0">
                <a:latin typeface="Calibri" pitchFamily="34" charset="0"/>
              </a:rPr>
            </a:br>
            <a:r>
              <a:rPr lang="ru-RU" sz="1400" b="1" dirty="0" smtClean="0">
                <a:latin typeface="Calibri" pitchFamily="34" charset="0"/>
              </a:rPr>
              <a:t>при условии наличия разрешения на строительство 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4" name="타원 28"/>
          <p:cNvSpPr/>
          <p:nvPr/>
        </p:nvSpPr>
        <p:spPr>
          <a:xfrm>
            <a:off x="3011343" y="4492056"/>
            <a:ext cx="604725" cy="604724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5" name="그룹 60"/>
          <p:cNvGrpSpPr/>
          <p:nvPr/>
        </p:nvGrpSpPr>
        <p:grpSpPr>
          <a:xfrm>
            <a:off x="2987824" y="4490536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56" name="타원 30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59" name="자유형 33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" name="자유형 34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타원 28"/>
          <p:cNvSpPr/>
          <p:nvPr/>
        </p:nvSpPr>
        <p:spPr>
          <a:xfrm>
            <a:off x="3011343" y="5461840"/>
            <a:ext cx="604725" cy="604724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3" name="그룹 60"/>
          <p:cNvGrpSpPr/>
          <p:nvPr/>
        </p:nvGrpSpPr>
        <p:grpSpPr>
          <a:xfrm>
            <a:off x="2987824" y="5460320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4" name="타원 30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73" name="자유형 33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" name="자유형 34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1" name="타원 20"/>
          <p:cNvSpPr/>
          <p:nvPr/>
        </p:nvSpPr>
        <p:spPr>
          <a:xfrm>
            <a:off x="3011343" y="1616983"/>
            <a:ext cx="604725" cy="6047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2" name="그룹 60"/>
          <p:cNvGrpSpPr/>
          <p:nvPr/>
        </p:nvGrpSpPr>
        <p:grpSpPr>
          <a:xfrm>
            <a:off x="2987824" y="1615463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53" name="타원 22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79" name="자유형 25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" name="자유형 26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2" name="TextBox 81"/>
          <p:cNvSpPr txBox="1"/>
          <p:nvPr/>
        </p:nvSpPr>
        <p:spPr bwMode="auto">
          <a:xfrm>
            <a:off x="3707904" y="5283205"/>
            <a:ext cx="4955412" cy="954107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Предприятие, которое провело инвестиции в проект должно в дальнейшем осуществлять производственную </a:t>
            </a:r>
            <a:b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деятельность и предоставлять в Министерство </a:t>
            </a:r>
            <a:b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отчеты о показателях и рабочих местах в течение 3 лет 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3" name="TextBox 82"/>
          <p:cNvSpPr txBox="1"/>
          <p:nvPr/>
        </p:nvSpPr>
        <p:spPr bwMode="auto">
          <a:xfrm>
            <a:off x="3658136" y="6290156"/>
            <a:ext cx="4970205" cy="523220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 dirty="0" smtClean="0">
                <a:latin typeface="Calibri" pitchFamily="34" charset="0"/>
              </a:rPr>
              <a:t>Мера поддержки не распространяется на резидентов особых экономических зон (ОЭЗ)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84" name="타원 28"/>
          <p:cNvSpPr/>
          <p:nvPr/>
        </p:nvSpPr>
        <p:spPr>
          <a:xfrm>
            <a:off x="3011343" y="6220248"/>
            <a:ext cx="604725" cy="604724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6" name="그룹 60"/>
          <p:cNvGrpSpPr/>
          <p:nvPr/>
        </p:nvGrpSpPr>
        <p:grpSpPr>
          <a:xfrm>
            <a:off x="2987824" y="6218728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87" name="타원 30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90" name="자유형 33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" name="자유형 34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5967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ko-KR" dirty="0" smtClean="0">
                <a:latin typeface="Calibri" pitchFamily="34" charset="0"/>
              </a:rPr>
              <a:t>Предмет компенсации</a:t>
            </a:r>
            <a:endParaRPr lang="ko-KR" altLang="en-US" dirty="0">
              <a:latin typeface="Calibri" pitchFamily="34" charset="0"/>
            </a:endParaRPr>
          </a:p>
        </p:txBody>
      </p:sp>
      <p:grpSp>
        <p:nvGrpSpPr>
          <p:cNvPr id="34" name="그룹 4"/>
          <p:cNvGrpSpPr/>
          <p:nvPr/>
        </p:nvGrpSpPr>
        <p:grpSpPr>
          <a:xfrm>
            <a:off x="2843808" y="1988840"/>
            <a:ext cx="3771659" cy="4020903"/>
            <a:chOff x="2686171" y="1838366"/>
            <a:chExt cx="3771659" cy="4020903"/>
          </a:xfrm>
          <a:solidFill>
            <a:schemeClr val="tx2"/>
          </a:solidFill>
          <a:effectLst>
            <a:outerShdw blurRad="50800" dist="50800" dir="5400000" algn="ctr" rotWithShape="0">
              <a:schemeClr val="bg1"/>
            </a:outerShdw>
          </a:effectLst>
          <a:scene3d>
            <a:camera prst="perspectiveRelaxedModerately">
              <a:rot lat="19800000" lon="1800000" rev="21000000"/>
            </a:camera>
            <a:lightRig rig="balanced" dir="t"/>
          </a:scene3d>
        </p:grpSpPr>
        <p:sp>
          <p:nvSpPr>
            <p:cNvPr id="35" name="자유형 5"/>
            <p:cNvSpPr/>
            <p:nvPr/>
          </p:nvSpPr>
          <p:spPr>
            <a:xfrm>
              <a:off x="2686171" y="1838366"/>
              <a:ext cx="3771659" cy="2466937"/>
            </a:xfrm>
            <a:custGeom>
              <a:avLst/>
              <a:gdLst>
                <a:gd name="connsiteX0" fmla="*/ 0 w 3771658"/>
                <a:gd name="connsiteY0" fmla="*/ 1885827 h 3771658"/>
                <a:gd name="connsiteX1" fmla="*/ 942917 w 3771658"/>
                <a:gd name="connsiteY1" fmla="*/ 252652 h 3771658"/>
                <a:gd name="connsiteX2" fmla="*/ 2828746 w 3771658"/>
                <a:gd name="connsiteY2" fmla="*/ 252655 h 3771658"/>
                <a:gd name="connsiteX3" fmla="*/ 3771657 w 3771658"/>
                <a:gd name="connsiteY3" fmla="*/ 1885833 h 3771658"/>
                <a:gd name="connsiteX4" fmla="*/ 3181167 w 3771658"/>
                <a:gd name="connsiteY4" fmla="*/ 1885829 h 3771658"/>
                <a:gd name="connsiteX5" fmla="*/ 2533498 w 3771658"/>
                <a:gd name="connsiteY5" fmla="*/ 764033 h 3771658"/>
                <a:gd name="connsiteX6" fmla="*/ 1238160 w 3771658"/>
                <a:gd name="connsiteY6" fmla="*/ 764034 h 3771658"/>
                <a:gd name="connsiteX7" fmla="*/ 590492 w 3771658"/>
                <a:gd name="connsiteY7" fmla="*/ 1885831 h 3771658"/>
                <a:gd name="connsiteX8" fmla="*/ 0 w 3771658"/>
                <a:gd name="connsiteY8" fmla="*/ 1885827 h 3771658"/>
                <a:gd name="connsiteX0" fmla="*/ 3181167 w 3771659"/>
                <a:gd name="connsiteY0" fmla="*/ 1970047 h 2061487"/>
                <a:gd name="connsiteX1" fmla="*/ 2533498 w 3771659"/>
                <a:gd name="connsiteY1" fmla="*/ 848251 h 2061487"/>
                <a:gd name="connsiteX2" fmla="*/ 1238160 w 3771659"/>
                <a:gd name="connsiteY2" fmla="*/ 848252 h 2061487"/>
                <a:gd name="connsiteX3" fmla="*/ 590492 w 3771659"/>
                <a:gd name="connsiteY3" fmla="*/ 1970049 h 2061487"/>
                <a:gd name="connsiteX4" fmla="*/ 0 w 3771659"/>
                <a:gd name="connsiteY4" fmla="*/ 1970045 h 2061487"/>
                <a:gd name="connsiteX5" fmla="*/ 942917 w 3771659"/>
                <a:gd name="connsiteY5" fmla="*/ 336870 h 2061487"/>
                <a:gd name="connsiteX6" fmla="*/ 2828746 w 3771659"/>
                <a:gd name="connsiteY6" fmla="*/ 336873 h 2061487"/>
                <a:gd name="connsiteX7" fmla="*/ 3771657 w 3771659"/>
                <a:gd name="connsiteY7" fmla="*/ 1970051 h 2061487"/>
                <a:gd name="connsiteX8" fmla="*/ 3272607 w 3771659"/>
                <a:gd name="connsiteY8" fmla="*/ 2061487 h 2061487"/>
                <a:gd name="connsiteX0" fmla="*/ 3181167 w 3771659"/>
                <a:gd name="connsiteY0" fmla="*/ 1970047 h 2464780"/>
                <a:gd name="connsiteX1" fmla="*/ 2533498 w 3771659"/>
                <a:gd name="connsiteY1" fmla="*/ 848251 h 2464780"/>
                <a:gd name="connsiteX2" fmla="*/ 1238160 w 3771659"/>
                <a:gd name="connsiteY2" fmla="*/ 848252 h 2464780"/>
                <a:gd name="connsiteX3" fmla="*/ 590492 w 3771659"/>
                <a:gd name="connsiteY3" fmla="*/ 1970049 h 2464780"/>
                <a:gd name="connsiteX4" fmla="*/ 0 w 3771659"/>
                <a:gd name="connsiteY4" fmla="*/ 1970045 h 2464780"/>
                <a:gd name="connsiteX5" fmla="*/ 942917 w 3771659"/>
                <a:gd name="connsiteY5" fmla="*/ 336870 h 2464780"/>
                <a:gd name="connsiteX6" fmla="*/ 2828746 w 3771659"/>
                <a:gd name="connsiteY6" fmla="*/ 336873 h 2464780"/>
                <a:gd name="connsiteX7" fmla="*/ 3771657 w 3771659"/>
                <a:gd name="connsiteY7" fmla="*/ 1970051 h 2464780"/>
                <a:gd name="connsiteX8" fmla="*/ 3461004 w 3771659"/>
                <a:gd name="connsiteY8" fmla="*/ 2464780 h 2464780"/>
                <a:gd name="connsiteX0" fmla="*/ 3181167 w 3771659"/>
                <a:gd name="connsiteY0" fmla="*/ 1970047 h 2466937"/>
                <a:gd name="connsiteX1" fmla="*/ 2533498 w 3771659"/>
                <a:gd name="connsiteY1" fmla="*/ 848251 h 2466937"/>
                <a:gd name="connsiteX2" fmla="*/ 1238160 w 3771659"/>
                <a:gd name="connsiteY2" fmla="*/ 848252 h 2466937"/>
                <a:gd name="connsiteX3" fmla="*/ 590492 w 3771659"/>
                <a:gd name="connsiteY3" fmla="*/ 1970049 h 2466937"/>
                <a:gd name="connsiteX4" fmla="*/ 0 w 3771659"/>
                <a:gd name="connsiteY4" fmla="*/ 1970045 h 2466937"/>
                <a:gd name="connsiteX5" fmla="*/ 942917 w 3771659"/>
                <a:gd name="connsiteY5" fmla="*/ 336870 h 2466937"/>
                <a:gd name="connsiteX6" fmla="*/ 2828746 w 3771659"/>
                <a:gd name="connsiteY6" fmla="*/ 336873 h 2466937"/>
                <a:gd name="connsiteX7" fmla="*/ 3771657 w 3771659"/>
                <a:gd name="connsiteY7" fmla="*/ 1970051 h 2466937"/>
                <a:gd name="connsiteX8" fmla="*/ 3461004 w 3771659"/>
                <a:gd name="connsiteY8" fmla="*/ 2464780 h 2466937"/>
                <a:gd name="connsiteX0" fmla="*/ 3181167 w 3771659"/>
                <a:gd name="connsiteY0" fmla="*/ 1970047 h 2466937"/>
                <a:gd name="connsiteX1" fmla="*/ 2533498 w 3771659"/>
                <a:gd name="connsiteY1" fmla="*/ 848251 h 2466937"/>
                <a:gd name="connsiteX2" fmla="*/ 1238160 w 3771659"/>
                <a:gd name="connsiteY2" fmla="*/ 848252 h 2466937"/>
                <a:gd name="connsiteX3" fmla="*/ 590492 w 3771659"/>
                <a:gd name="connsiteY3" fmla="*/ 1970049 h 2466937"/>
                <a:gd name="connsiteX4" fmla="*/ 0 w 3771659"/>
                <a:gd name="connsiteY4" fmla="*/ 1970045 h 2466937"/>
                <a:gd name="connsiteX5" fmla="*/ 942917 w 3771659"/>
                <a:gd name="connsiteY5" fmla="*/ 336870 h 2466937"/>
                <a:gd name="connsiteX6" fmla="*/ 2828746 w 3771659"/>
                <a:gd name="connsiteY6" fmla="*/ 336873 h 2466937"/>
                <a:gd name="connsiteX7" fmla="*/ 3771657 w 3771659"/>
                <a:gd name="connsiteY7" fmla="*/ 1970051 h 2466937"/>
                <a:gd name="connsiteX8" fmla="*/ 3461004 w 3771659"/>
                <a:gd name="connsiteY8" fmla="*/ 2464780 h 2466937"/>
                <a:gd name="connsiteX9" fmla="*/ 3181167 w 3771659"/>
                <a:gd name="connsiteY9" fmla="*/ 1970047 h 2466937"/>
                <a:gd name="connsiteX0" fmla="*/ 0 w 3771659"/>
                <a:gd name="connsiteY0" fmla="*/ 1970045 h 2466937"/>
                <a:gd name="connsiteX1" fmla="*/ 942917 w 3771659"/>
                <a:gd name="connsiteY1" fmla="*/ 336870 h 2466937"/>
                <a:gd name="connsiteX2" fmla="*/ 2828746 w 3771659"/>
                <a:gd name="connsiteY2" fmla="*/ 336873 h 2466937"/>
                <a:gd name="connsiteX3" fmla="*/ 3771657 w 3771659"/>
                <a:gd name="connsiteY3" fmla="*/ 1970051 h 2466937"/>
                <a:gd name="connsiteX4" fmla="*/ 3461004 w 3771659"/>
                <a:gd name="connsiteY4" fmla="*/ 2464780 h 2466937"/>
                <a:gd name="connsiteX5" fmla="*/ 3181167 w 3771659"/>
                <a:gd name="connsiteY5" fmla="*/ 1970047 h 2466937"/>
                <a:gd name="connsiteX6" fmla="*/ 2533498 w 3771659"/>
                <a:gd name="connsiteY6" fmla="*/ 848251 h 2466937"/>
                <a:gd name="connsiteX7" fmla="*/ 1238160 w 3771659"/>
                <a:gd name="connsiteY7" fmla="*/ 848252 h 2466937"/>
                <a:gd name="connsiteX8" fmla="*/ 590492 w 3771659"/>
                <a:gd name="connsiteY8" fmla="*/ 1970049 h 2466937"/>
                <a:gd name="connsiteX9" fmla="*/ 91440 w 3771659"/>
                <a:gd name="connsiteY9" fmla="*/ 2061485 h 2466937"/>
                <a:gd name="connsiteX0" fmla="*/ 0 w 3771659"/>
                <a:gd name="connsiteY0" fmla="*/ 1970045 h 2466937"/>
                <a:gd name="connsiteX1" fmla="*/ 942917 w 3771659"/>
                <a:gd name="connsiteY1" fmla="*/ 336870 h 2466937"/>
                <a:gd name="connsiteX2" fmla="*/ 2828746 w 3771659"/>
                <a:gd name="connsiteY2" fmla="*/ 336873 h 2466937"/>
                <a:gd name="connsiteX3" fmla="*/ 3771657 w 3771659"/>
                <a:gd name="connsiteY3" fmla="*/ 1970051 h 2466937"/>
                <a:gd name="connsiteX4" fmla="*/ 3461004 w 3771659"/>
                <a:gd name="connsiteY4" fmla="*/ 2464780 h 2466937"/>
                <a:gd name="connsiteX5" fmla="*/ 3181167 w 3771659"/>
                <a:gd name="connsiteY5" fmla="*/ 1970047 h 2466937"/>
                <a:gd name="connsiteX6" fmla="*/ 2533498 w 3771659"/>
                <a:gd name="connsiteY6" fmla="*/ 848251 h 2466937"/>
                <a:gd name="connsiteX7" fmla="*/ 1238160 w 3771659"/>
                <a:gd name="connsiteY7" fmla="*/ 848252 h 2466937"/>
                <a:gd name="connsiteX8" fmla="*/ 590492 w 3771659"/>
                <a:gd name="connsiteY8" fmla="*/ 1970049 h 2466937"/>
                <a:gd name="connsiteX9" fmla="*/ 355659 w 3771659"/>
                <a:gd name="connsiteY9" fmla="*/ 1654689 h 2466937"/>
                <a:gd name="connsiteX0" fmla="*/ 0 w 3771659"/>
                <a:gd name="connsiteY0" fmla="*/ 1970045 h 2466937"/>
                <a:gd name="connsiteX1" fmla="*/ 942917 w 3771659"/>
                <a:gd name="connsiteY1" fmla="*/ 336870 h 2466937"/>
                <a:gd name="connsiteX2" fmla="*/ 2828746 w 3771659"/>
                <a:gd name="connsiteY2" fmla="*/ 336873 h 2466937"/>
                <a:gd name="connsiteX3" fmla="*/ 3771657 w 3771659"/>
                <a:gd name="connsiteY3" fmla="*/ 1970051 h 2466937"/>
                <a:gd name="connsiteX4" fmla="*/ 3461004 w 3771659"/>
                <a:gd name="connsiteY4" fmla="*/ 2464780 h 2466937"/>
                <a:gd name="connsiteX5" fmla="*/ 3181167 w 3771659"/>
                <a:gd name="connsiteY5" fmla="*/ 1970047 h 2466937"/>
                <a:gd name="connsiteX6" fmla="*/ 2533498 w 3771659"/>
                <a:gd name="connsiteY6" fmla="*/ 848251 h 2466937"/>
                <a:gd name="connsiteX7" fmla="*/ 1238160 w 3771659"/>
                <a:gd name="connsiteY7" fmla="*/ 848252 h 2466937"/>
                <a:gd name="connsiteX8" fmla="*/ 590492 w 3771659"/>
                <a:gd name="connsiteY8" fmla="*/ 1970049 h 2466937"/>
                <a:gd name="connsiteX9" fmla="*/ 355659 w 3771659"/>
                <a:gd name="connsiteY9" fmla="*/ 1384659 h 2466937"/>
                <a:gd name="connsiteX0" fmla="*/ 0 w 3771659"/>
                <a:gd name="connsiteY0" fmla="*/ 1970045 h 2466937"/>
                <a:gd name="connsiteX1" fmla="*/ 942917 w 3771659"/>
                <a:gd name="connsiteY1" fmla="*/ 336870 h 2466937"/>
                <a:gd name="connsiteX2" fmla="*/ 2828746 w 3771659"/>
                <a:gd name="connsiteY2" fmla="*/ 336873 h 2466937"/>
                <a:gd name="connsiteX3" fmla="*/ 3771657 w 3771659"/>
                <a:gd name="connsiteY3" fmla="*/ 1970051 h 2466937"/>
                <a:gd name="connsiteX4" fmla="*/ 3461004 w 3771659"/>
                <a:gd name="connsiteY4" fmla="*/ 2464780 h 2466937"/>
                <a:gd name="connsiteX5" fmla="*/ 3181167 w 3771659"/>
                <a:gd name="connsiteY5" fmla="*/ 1970047 h 2466937"/>
                <a:gd name="connsiteX6" fmla="*/ 2533498 w 3771659"/>
                <a:gd name="connsiteY6" fmla="*/ 848251 h 2466937"/>
                <a:gd name="connsiteX7" fmla="*/ 1238160 w 3771659"/>
                <a:gd name="connsiteY7" fmla="*/ 848252 h 2466937"/>
                <a:gd name="connsiteX8" fmla="*/ 590492 w 3771659"/>
                <a:gd name="connsiteY8" fmla="*/ 1970049 h 2466937"/>
                <a:gd name="connsiteX9" fmla="*/ 310654 w 3771659"/>
                <a:gd name="connsiteY9" fmla="*/ 1474669 h 2466937"/>
                <a:gd name="connsiteX0" fmla="*/ 0 w 3771659"/>
                <a:gd name="connsiteY0" fmla="*/ 1970045 h 2466937"/>
                <a:gd name="connsiteX1" fmla="*/ 942917 w 3771659"/>
                <a:gd name="connsiteY1" fmla="*/ 336870 h 2466937"/>
                <a:gd name="connsiteX2" fmla="*/ 2828746 w 3771659"/>
                <a:gd name="connsiteY2" fmla="*/ 336873 h 2466937"/>
                <a:gd name="connsiteX3" fmla="*/ 3771657 w 3771659"/>
                <a:gd name="connsiteY3" fmla="*/ 1970051 h 2466937"/>
                <a:gd name="connsiteX4" fmla="*/ 3461004 w 3771659"/>
                <a:gd name="connsiteY4" fmla="*/ 2464780 h 2466937"/>
                <a:gd name="connsiteX5" fmla="*/ 3181167 w 3771659"/>
                <a:gd name="connsiteY5" fmla="*/ 1970047 h 2466937"/>
                <a:gd name="connsiteX6" fmla="*/ 2533498 w 3771659"/>
                <a:gd name="connsiteY6" fmla="*/ 848251 h 2466937"/>
                <a:gd name="connsiteX7" fmla="*/ 1238160 w 3771659"/>
                <a:gd name="connsiteY7" fmla="*/ 848252 h 2466937"/>
                <a:gd name="connsiteX8" fmla="*/ 590492 w 3771659"/>
                <a:gd name="connsiteY8" fmla="*/ 1970049 h 2466937"/>
                <a:gd name="connsiteX9" fmla="*/ 310654 w 3771659"/>
                <a:gd name="connsiteY9" fmla="*/ 1474669 h 2466937"/>
                <a:gd name="connsiteX0" fmla="*/ 0 w 3771659"/>
                <a:gd name="connsiteY0" fmla="*/ 1970045 h 2466937"/>
                <a:gd name="connsiteX1" fmla="*/ 942917 w 3771659"/>
                <a:gd name="connsiteY1" fmla="*/ 336870 h 2466937"/>
                <a:gd name="connsiteX2" fmla="*/ 2828746 w 3771659"/>
                <a:gd name="connsiteY2" fmla="*/ 336873 h 2466937"/>
                <a:gd name="connsiteX3" fmla="*/ 3771657 w 3771659"/>
                <a:gd name="connsiteY3" fmla="*/ 1970051 h 2466937"/>
                <a:gd name="connsiteX4" fmla="*/ 3461004 w 3771659"/>
                <a:gd name="connsiteY4" fmla="*/ 2464780 h 2466937"/>
                <a:gd name="connsiteX5" fmla="*/ 3181167 w 3771659"/>
                <a:gd name="connsiteY5" fmla="*/ 1970047 h 2466937"/>
                <a:gd name="connsiteX6" fmla="*/ 2533498 w 3771659"/>
                <a:gd name="connsiteY6" fmla="*/ 848251 h 2466937"/>
                <a:gd name="connsiteX7" fmla="*/ 1238160 w 3771659"/>
                <a:gd name="connsiteY7" fmla="*/ 848252 h 2466937"/>
                <a:gd name="connsiteX8" fmla="*/ 590492 w 3771659"/>
                <a:gd name="connsiteY8" fmla="*/ 1970049 h 2466937"/>
                <a:gd name="connsiteX9" fmla="*/ 310654 w 3771659"/>
                <a:gd name="connsiteY9" fmla="*/ 1474669 h 2466937"/>
                <a:gd name="connsiteX0" fmla="*/ 0 w 3771659"/>
                <a:gd name="connsiteY0" fmla="*/ 1970045 h 2466937"/>
                <a:gd name="connsiteX1" fmla="*/ 942917 w 3771659"/>
                <a:gd name="connsiteY1" fmla="*/ 336870 h 2466937"/>
                <a:gd name="connsiteX2" fmla="*/ 2828746 w 3771659"/>
                <a:gd name="connsiteY2" fmla="*/ 336873 h 2466937"/>
                <a:gd name="connsiteX3" fmla="*/ 3771657 w 3771659"/>
                <a:gd name="connsiteY3" fmla="*/ 1970051 h 2466937"/>
                <a:gd name="connsiteX4" fmla="*/ 3461004 w 3771659"/>
                <a:gd name="connsiteY4" fmla="*/ 2464780 h 2466937"/>
                <a:gd name="connsiteX5" fmla="*/ 3181167 w 3771659"/>
                <a:gd name="connsiteY5" fmla="*/ 1970047 h 2466937"/>
                <a:gd name="connsiteX6" fmla="*/ 2533498 w 3771659"/>
                <a:gd name="connsiteY6" fmla="*/ 848251 h 2466937"/>
                <a:gd name="connsiteX7" fmla="*/ 1238160 w 3771659"/>
                <a:gd name="connsiteY7" fmla="*/ 848252 h 2466937"/>
                <a:gd name="connsiteX8" fmla="*/ 590492 w 3771659"/>
                <a:gd name="connsiteY8" fmla="*/ 1970049 h 2466937"/>
                <a:gd name="connsiteX9" fmla="*/ 310654 w 3771659"/>
                <a:gd name="connsiteY9" fmla="*/ 1474669 h 2466937"/>
                <a:gd name="connsiteX10" fmla="*/ 0 w 3771659"/>
                <a:gd name="connsiteY10" fmla="*/ 1970045 h 246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71659" h="2466937">
                  <a:moveTo>
                    <a:pt x="0" y="1970045"/>
                  </a:moveTo>
                  <a:cubicBezTo>
                    <a:pt x="1" y="1296303"/>
                    <a:pt x="359439" y="673740"/>
                    <a:pt x="942917" y="336870"/>
                  </a:cubicBezTo>
                  <a:cubicBezTo>
                    <a:pt x="1526395" y="0"/>
                    <a:pt x="2245269" y="1"/>
                    <a:pt x="2828746" y="336873"/>
                  </a:cubicBezTo>
                  <a:cubicBezTo>
                    <a:pt x="3412223" y="673745"/>
                    <a:pt x="3771659" y="1296309"/>
                    <a:pt x="3771657" y="1970051"/>
                  </a:cubicBezTo>
                  <a:cubicBezTo>
                    <a:pt x="3445787" y="2466937"/>
                    <a:pt x="3461004" y="2464780"/>
                    <a:pt x="3461004" y="2464780"/>
                  </a:cubicBezTo>
                  <a:lnTo>
                    <a:pt x="3181167" y="1970047"/>
                  </a:lnTo>
                  <a:cubicBezTo>
                    <a:pt x="3181167" y="1507267"/>
                    <a:pt x="2934277" y="1079641"/>
                    <a:pt x="2533498" y="848251"/>
                  </a:cubicBezTo>
                  <a:cubicBezTo>
                    <a:pt x="2132719" y="616861"/>
                    <a:pt x="1638939" y="616861"/>
                    <a:pt x="1238160" y="848252"/>
                  </a:cubicBezTo>
                  <a:cubicBezTo>
                    <a:pt x="837381" y="1079642"/>
                    <a:pt x="590491" y="1507269"/>
                    <a:pt x="590492" y="1970049"/>
                  </a:cubicBezTo>
                  <a:cubicBezTo>
                    <a:pt x="307201" y="1476335"/>
                    <a:pt x="310654" y="1474669"/>
                    <a:pt x="310654" y="1474669"/>
                  </a:cubicBezTo>
                  <a:lnTo>
                    <a:pt x="0" y="1970045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 w="12700">
              <a:solidFill>
                <a:schemeClr val="bg1"/>
              </a:solidFill>
            </a:ln>
            <a:sp3d extrusionH="88900" prstMaterial="matte"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ko-KR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자유형 6"/>
            <p:cNvSpPr/>
            <p:nvPr/>
          </p:nvSpPr>
          <p:spPr>
            <a:xfrm rot="10800000">
              <a:off x="2686171" y="3392332"/>
              <a:ext cx="3771659" cy="2466937"/>
            </a:xfrm>
            <a:custGeom>
              <a:avLst/>
              <a:gdLst>
                <a:gd name="connsiteX0" fmla="*/ 0 w 3771658"/>
                <a:gd name="connsiteY0" fmla="*/ 1885827 h 3771658"/>
                <a:gd name="connsiteX1" fmla="*/ 942917 w 3771658"/>
                <a:gd name="connsiteY1" fmla="*/ 252652 h 3771658"/>
                <a:gd name="connsiteX2" fmla="*/ 2828746 w 3771658"/>
                <a:gd name="connsiteY2" fmla="*/ 252655 h 3771658"/>
                <a:gd name="connsiteX3" fmla="*/ 3771657 w 3771658"/>
                <a:gd name="connsiteY3" fmla="*/ 1885833 h 3771658"/>
                <a:gd name="connsiteX4" fmla="*/ 3181167 w 3771658"/>
                <a:gd name="connsiteY4" fmla="*/ 1885829 h 3771658"/>
                <a:gd name="connsiteX5" fmla="*/ 2533498 w 3771658"/>
                <a:gd name="connsiteY5" fmla="*/ 764033 h 3771658"/>
                <a:gd name="connsiteX6" fmla="*/ 1238160 w 3771658"/>
                <a:gd name="connsiteY6" fmla="*/ 764034 h 3771658"/>
                <a:gd name="connsiteX7" fmla="*/ 590492 w 3771658"/>
                <a:gd name="connsiteY7" fmla="*/ 1885831 h 3771658"/>
                <a:gd name="connsiteX8" fmla="*/ 0 w 3771658"/>
                <a:gd name="connsiteY8" fmla="*/ 1885827 h 3771658"/>
                <a:gd name="connsiteX0" fmla="*/ 3181167 w 3771659"/>
                <a:gd name="connsiteY0" fmla="*/ 1970047 h 2061487"/>
                <a:gd name="connsiteX1" fmla="*/ 2533498 w 3771659"/>
                <a:gd name="connsiteY1" fmla="*/ 848251 h 2061487"/>
                <a:gd name="connsiteX2" fmla="*/ 1238160 w 3771659"/>
                <a:gd name="connsiteY2" fmla="*/ 848252 h 2061487"/>
                <a:gd name="connsiteX3" fmla="*/ 590492 w 3771659"/>
                <a:gd name="connsiteY3" fmla="*/ 1970049 h 2061487"/>
                <a:gd name="connsiteX4" fmla="*/ 0 w 3771659"/>
                <a:gd name="connsiteY4" fmla="*/ 1970045 h 2061487"/>
                <a:gd name="connsiteX5" fmla="*/ 942917 w 3771659"/>
                <a:gd name="connsiteY5" fmla="*/ 336870 h 2061487"/>
                <a:gd name="connsiteX6" fmla="*/ 2828746 w 3771659"/>
                <a:gd name="connsiteY6" fmla="*/ 336873 h 2061487"/>
                <a:gd name="connsiteX7" fmla="*/ 3771657 w 3771659"/>
                <a:gd name="connsiteY7" fmla="*/ 1970051 h 2061487"/>
                <a:gd name="connsiteX8" fmla="*/ 3272607 w 3771659"/>
                <a:gd name="connsiteY8" fmla="*/ 2061487 h 2061487"/>
                <a:gd name="connsiteX0" fmla="*/ 3181167 w 3771659"/>
                <a:gd name="connsiteY0" fmla="*/ 1970047 h 2464780"/>
                <a:gd name="connsiteX1" fmla="*/ 2533498 w 3771659"/>
                <a:gd name="connsiteY1" fmla="*/ 848251 h 2464780"/>
                <a:gd name="connsiteX2" fmla="*/ 1238160 w 3771659"/>
                <a:gd name="connsiteY2" fmla="*/ 848252 h 2464780"/>
                <a:gd name="connsiteX3" fmla="*/ 590492 w 3771659"/>
                <a:gd name="connsiteY3" fmla="*/ 1970049 h 2464780"/>
                <a:gd name="connsiteX4" fmla="*/ 0 w 3771659"/>
                <a:gd name="connsiteY4" fmla="*/ 1970045 h 2464780"/>
                <a:gd name="connsiteX5" fmla="*/ 942917 w 3771659"/>
                <a:gd name="connsiteY5" fmla="*/ 336870 h 2464780"/>
                <a:gd name="connsiteX6" fmla="*/ 2828746 w 3771659"/>
                <a:gd name="connsiteY6" fmla="*/ 336873 h 2464780"/>
                <a:gd name="connsiteX7" fmla="*/ 3771657 w 3771659"/>
                <a:gd name="connsiteY7" fmla="*/ 1970051 h 2464780"/>
                <a:gd name="connsiteX8" fmla="*/ 3461004 w 3771659"/>
                <a:gd name="connsiteY8" fmla="*/ 2464780 h 2464780"/>
                <a:gd name="connsiteX0" fmla="*/ 3181167 w 3771659"/>
                <a:gd name="connsiteY0" fmla="*/ 1970047 h 2466937"/>
                <a:gd name="connsiteX1" fmla="*/ 2533498 w 3771659"/>
                <a:gd name="connsiteY1" fmla="*/ 848251 h 2466937"/>
                <a:gd name="connsiteX2" fmla="*/ 1238160 w 3771659"/>
                <a:gd name="connsiteY2" fmla="*/ 848252 h 2466937"/>
                <a:gd name="connsiteX3" fmla="*/ 590492 w 3771659"/>
                <a:gd name="connsiteY3" fmla="*/ 1970049 h 2466937"/>
                <a:gd name="connsiteX4" fmla="*/ 0 w 3771659"/>
                <a:gd name="connsiteY4" fmla="*/ 1970045 h 2466937"/>
                <a:gd name="connsiteX5" fmla="*/ 942917 w 3771659"/>
                <a:gd name="connsiteY5" fmla="*/ 336870 h 2466937"/>
                <a:gd name="connsiteX6" fmla="*/ 2828746 w 3771659"/>
                <a:gd name="connsiteY6" fmla="*/ 336873 h 2466937"/>
                <a:gd name="connsiteX7" fmla="*/ 3771657 w 3771659"/>
                <a:gd name="connsiteY7" fmla="*/ 1970051 h 2466937"/>
                <a:gd name="connsiteX8" fmla="*/ 3461004 w 3771659"/>
                <a:gd name="connsiteY8" fmla="*/ 2464780 h 2466937"/>
                <a:gd name="connsiteX0" fmla="*/ 3181167 w 3771659"/>
                <a:gd name="connsiteY0" fmla="*/ 1970047 h 2466937"/>
                <a:gd name="connsiteX1" fmla="*/ 2533498 w 3771659"/>
                <a:gd name="connsiteY1" fmla="*/ 848251 h 2466937"/>
                <a:gd name="connsiteX2" fmla="*/ 1238160 w 3771659"/>
                <a:gd name="connsiteY2" fmla="*/ 848252 h 2466937"/>
                <a:gd name="connsiteX3" fmla="*/ 590492 w 3771659"/>
                <a:gd name="connsiteY3" fmla="*/ 1970049 h 2466937"/>
                <a:gd name="connsiteX4" fmla="*/ 0 w 3771659"/>
                <a:gd name="connsiteY4" fmla="*/ 1970045 h 2466937"/>
                <a:gd name="connsiteX5" fmla="*/ 942917 w 3771659"/>
                <a:gd name="connsiteY5" fmla="*/ 336870 h 2466937"/>
                <a:gd name="connsiteX6" fmla="*/ 2828746 w 3771659"/>
                <a:gd name="connsiteY6" fmla="*/ 336873 h 2466937"/>
                <a:gd name="connsiteX7" fmla="*/ 3771657 w 3771659"/>
                <a:gd name="connsiteY7" fmla="*/ 1970051 h 2466937"/>
                <a:gd name="connsiteX8" fmla="*/ 3461004 w 3771659"/>
                <a:gd name="connsiteY8" fmla="*/ 2464780 h 2466937"/>
                <a:gd name="connsiteX9" fmla="*/ 3181167 w 3771659"/>
                <a:gd name="connsiteY9" fmla="*/ 1970047 h 2466937"/>
                <a:gd name="connsiteX0" fmla="*/ 0 w 3771659"/>
                <a:gd name="connsiteY0" fmla="*/ 1970045 h 2466937"/>
                <a:gd name="connsiteX1" fmla="*/ 942917 w 3771659"/>
                <a:gd name="connsiteY1" fmla="*/ 336870 h 2466937"/>
                <a:gd name="connsiteX2" fmla="*/ 2828746 w 3771659"/>
                <a:gd name="connsiteY2" fmla="*/ 336873 h 2466937"/>
                <a:gd name="connsiteX3" fmla="*/ 3771657 w 3771659"/>
                <a:gd name="connsiteY3" fmla="*/ 1970051 h 2466937"/>
                <a:gd name="connsiteX4" fmla="*/ 3461004 w 3771659"/>
                <a:gd name="connsiteY4" fmla="*/ 2464780 h 2466937"/>
                <a:gd name="connsiteX5" fmla="*/ 3181167 w 3771659"/>
                <a:gd name="connsiteY5" fmla="*/ 1970047 h 2466937"/>
                <a:gd name="connsiteX6" fmla="*/ 2533498 w 3771659"/>
                <a:gd name="connsiteY6" fmla="*/ 848251 h 2466937"/>
                <a:gd name="connsiteX7" fmla="*/ 1238160 w 3771659"/>
                <a:gd name="connsiteY7" fmla="*/ 848252 h 2466937"/>
                <a:gd name="connsiteX8" fmla="*/ 590492 w 3771659"/>
                <a:gd name="connsiteY8" fmla="*/ 1970049 h 2466937"/>
                <a:gd name="connsiteX9" fmla="*/ 91440 w 3771659"/>
                <a:gd name="connsiteY9" fmla="*/ 2061485 h 2466937"/>
                <a:gd name="connsiteX0" fmla="*/ 0 w 3771659"/>
                <a:gd name="connsiteY0" fmla="*/ 1970045 h 2466937"/>
                <a:gd name="connsiteX1" fmla="*/ 942917 w 3771659"/>
                <a:gd name="connsiteY1" fmla="*/ 336870 h 2466937"/>
                <a:gd name="connsiteX2" fmla="*/ 2828746 w 3771659"/>
                <a:gd name="connsiteY2" fmla="*/ 336873 h 2466937"/>
                <a:gd name="connsiteX3" fmla="*/ 3771657 w 3771659"/>
                <a:gd name="connsiteY3" fmla="*/ 1970051 h 2466937"/>
                <a:gd name="connsiteX4" fmla="*/ 3461004 w 3771659"/>
                <a:gd name="connsiteY4" fmla="*/ 2464780 h 2466937"/>
                <a:gd name="connsiteX5" fmla="*/ 3181167 w 3771659"/>
                <a:gd name="connsiteY5" fmla="*/ 1970047 h 2466937"/>
                <a:gd name="connsiteX6" fmla="*/ 2533498 w 3771659"/>
                <a:gd name="connsiteY6" fmla="*/ 848251 h 2466937"/>
                <a:gd name="connsiteX7" fmla="*/ 1238160 w 3771659"/>
                <a:gd name="connsiteY7" fmla="*/ 848252 h 2466937"/>
                <a:gd name="connsiteX8" fmla="*/ 590492 w 3771659"/>
                <a:gd name="connsiteY8" fmla="*/ 1970049 h 2466937"/>
                <a:gd name="connsiteX9" fmla="*/ 355659 w 3771659"/>
                <a:gd name="connsiteY9" fmla="*/ 1654689 h 2466937"/>
                <a:gd name="connsiteX0" fmla="*/ 0 w 3771659"/>
                <a:gd name="connsiteY0" fmla="*/ 1970045 h 2466937"/>
                <a:gd name="connsiteX1" fmla="*/ 942917 w 3771659"/>
                <a:gd name="connsiteY1" fmla="*/ 336870 h 2466937"/>
                <a:gd name="connsiteX2" fmla="*/ 2828746 w 3771659"/>
                <a:gd name="connsiteY2" fmla="*/ 336873 h 2466937"/>
                <a:gd name="connsiteX3" fmla="*/ 3771657 w 3771659"/>
                <a:gd name="connsiteY3" fmla="*/ 1970051 h 2466937"/>
                <a:gd name="connsiteX4" fmla="*/ 3461004 w 3771659"/>
                <a:gd name="connsiteY4" fmla="*/ 2464780 h 2466937"/>
                <a:gd name="connsiteX5" fmla="*/ 3181167 w 3771659"/>
                <a:gd name="connsiteY5" fmla="*/ 1970047 h 2466937"/>
                <a:gd name="connsiteX6" fmla="*/ 2533498 w 3771659"/>
                <a:gd name="connsiteY6" fmla="*/ 848251 h 2466937"/>
                <a:gd name="connsiteX7" fmla="*/ 1238160 w 3771659"/>
                <a:gd name="connsiteY7" fmla="*/ 848252 h 2466937"/>
                <a:gd name="connsiteX8" fmla="*/ 590492 w 3771659"/>
                <a:gd name="connsiteY8" fmla="*/ 1970049 h 2466937"/>
                <a:gd name="connsiteX9" fmla="*/ 355659 w 3771659"/>
                <a:gd name="connsiteY9" fmla="*/ 1384659 h 2466937"/>
                <a:gd name="connsiteX0" fmla="*/ 0 w 3771659"/>
                <a:gd name="connsiteY0" fmla="*/ 1970045 h 2466937"/>
                <a:gd name="connsiteX1" fmla="*/ 942917 w 3771659"/>
                <a:gd name="connsiteY1" fmla="*/ 336870 h 2466937"/>
                <a:gd name="connsiteX2" fmla="*/ 2828746 w 3771659"/>
                <a:gd name="connsiteY2" fmla="*/ 336873 h 2466937"/>
                <a:gd name="connsiteX3" fmla="*/ 3771657 w 3771659"/>
                <a:gd name="connsiteY3" fmla="*/ 1970051 h 2466937"/>
                <a:gd name="connsiteX4" fmla="*/ 3461004 w 3771659"/>
                <a:gd name="connsiteY4" fmla="*/ 2464780 h 2466937"/>
                <a:gd name="connsiteX5" fmla="*/ 3181167 w 3771659"/>
                <a:gd name="connsiteY5" fmla="*/ 1970047 h 2466937"/>
                <a:gd name="connsiteX6" fmla="*/ 2533498 w 3771659"/>
                <a:gd name="connsiteY6" fmla="*/ 848251 h 2466937"/>
                <a:gd name="connsiteX7" fmla="*/ 1238160 w 3771659"/>
                <a:gd name="connsiteY7" fmla="*/ 848252 h 2466937"/>
                <a:gd name="connsiteX8" fmla="*/ 590492 w 3771659"/>
                <a:gd name="connsiteY8" fmla="*/ 1970049 h 2466937"/>
                <a:gd name="connsiteX9" fmla="*/ 310654 w 3771659"/>
                <a:gd name="connsiteY9" fmla="*/ 1474669 h 2466937"/>
                <a:gd name="connsiteX0" fmla="*/ 0 w 3771659"/>
                <a:gd name="connsiteY0" fmla="*/ 1970045 h 2466937"/>
                <a:gd name="connsiteX1" fmla="*/ 942917 w 3771659"/>
                <a:gd name="connsiteY1" fmla="*/ 336870 h 2466937"/>
                <a:gd name="connsiteX2" fmla="*/ 2828746 w 3771659"/>
                <a:gd name="connsiteY2" fmla="*/ 336873 h 2466937"/>
                <a:gd name="connsiteX3" fmla="*/ 3771657 w 3771659"/>
                <a:gd name="connsiteY3" fmla="*/ 1970051 h 2466937"/>
                <a:gd name="connsiteX4" fmla="*/ 3461004 w 3771659"/>
                <a:gd name="connsiteY4" fmla="*/ 2464780 h 2466937"/>
                <a:gd name="connsiteX5" fmla="*/ 3181167 w 3771659"/>
                <a:gd name="connsiteY5" fmla="*/ 1970047 h 2466937"/>
                <a:gd name="connsiteX6" fmla="*/ 2533498 w 3771659"/>
                <a:gd name="connsiteY6" fmla="*/ 848251 h 2466937"/>
                <a:gd name="connsiteX7" fmla="*/ 1238160 w 3771659"/>
                <a:gd name="connsiteY7" fmla="*/ 848252 h 2466937"/>
                <a:gd name="connsiteX8" fmla="*/ 590492 w 3771659"/>
                <a:gd name="connsiteY8" fmla="*/ 1970049 h 2466937"/>
                <a:gd name="connsiteX9" fmla="*/ 310654 w 3771659"/>
                <a:gd name="connsiteY9" fmla="*/ 1474669 h 2466937"/>
                <a:gd name="connsiteX0" fmla="*/ 0 w 3771659"/>
                <a:gd name="connsiteY0" fmla="*/ 1970045 h 2466937"/>
                <a:gd name="connsiteX1" fmla="*/ 942917 w 3771659"/>
                <a:gd name="connsiteY1" fmla="*/ 336870 h 2466937"/>
                <a:gd name="connsiteX2" fmla="*/ 2828746 w 3771659"/>
                <a:gd name="connsiteY2" fmla="*/ 336873 h 2466937"/>
                <a:gd name="connsiteX3" fmla="*/ 3771657 w 3771659"/>
                <a:gd name="connsiteY3" fmla="*/ 1970051 h 2466937"/>
                <a:gd name="connsiteX4" fmla="*/ 3461004 w 3771659"/>
                <a:gd name="connsiteY4" fmla="*/ 2464780 h 2466937"/>
                <a:gd name="connsiteX5" fmla="*/ 3181167 w 3771659"/>
                <a:gd name="connsiteY5" fmla="*/ 1970047 h 2466937"/>
                <a:gd name="connsiteX6" fmla="*/ 2533498 w 3771659"/>
                <a:gd name="connsiteY6" fmla="*/ 848251 h 2466937"/>
                <a:gd name="connsiteX7" fmla="*/ 1238160 w 3771659"/>
                <a:gd name="connsiteY7" fmla="*/ 848252 h 2466937"/>
                <a:gd name="connsiteX8" fmla="*/ 590492 w 3771659"/>
                <a:gd name="connsiteY8" fmla="*/ 1970049 h 2466937"/>
                <a:gd name="connsiteX9" fmla="*/ 310654 w 3771659"/>
                <a:gd name="connsiteY9" fmla="*/ 1474669 h 2466937"/>
                <a:gd name="connsiteX0" fmla="*/ 0 w 3771659"/>
                <a:gd name="connsiteY0" fmla="*/ 1970045 h 2466937"/>
                <a:gd name="connsiteX1" fmla="*/ 942917 w 3771659"/>
                <a:gd name="connsiteY1" fmla="*/ 336870 h 2466937"/>
                <a:gd name="connsiteX2" fmla="*/ 2828746 w 3771659"/>
                <a:gd name="connsiteY2" fmla="*/ 336873 h 2466937"/>
                <a:gd name="connsiteX3" fmla="*/ 3771657 w 3771659"/>
                <a:gd name="connsiteY3" fmla="*/ 1970051 h 2466937"/>
                <a:gd name="connsiteX4" fmla="*/ 3461004 w 3771659"/>
                <a:gd name="connsiteY4" fmla="*/ 2464780 h 2466937"/>
                <a:gd name="connsiteX5" fmla="*/ 3181167 w 3771659"/>
                <a:gd name="connsiteY5" fmla="*/ 1970047 h 2466937"/>
                <a:gd name="connsiteX6" fmla="*/ 2533498 w 3771659"/>
                <a:gd name="connsiteY6" fmla="*/ 848251 h 2466937"/>
                <a:gd name="connsiteX7" fmla="*/ 1238160 w 3771659"/>
                <a:gd name="connsiteY7" fmla="*/ 848252 h 2466937"/>
                <a:gd name="connsiteX8" fmla="*/ 590492 w 3771659"/>
                <a:gd name="connsiteY8" fmla="*/ 1970049 h 2466937"/>
                <a:gd name="connsiteX9" fmla="*/ 310654 w 3771659"/>
                <a:gd name="connsiteY9" fmla="*/ 1474669 h 2466937"/>
                <a:gd name="connsiteX10" fmla="*/ 0 w 3771659"/>
                <a:gd name="connsiteY10" fmla="*/ 1970045 h 246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71659" h="2466937">
                  <a:moveTo>
                    <a:pt x="0" y="1970045"/>
                  </a:moveTo>
                  <a:cubicBezTo>
                    <a:pt x="1" y="1296303"/>
                    <a:pt x="359439" y="673740"/>
                    <a:pt x="942917" y="336870"/>
                  </a:cubicBezTo>
                  <a:cubicBezTo>
                    <a:pt x="1526395" y="0"/>
                    <a:pt x="2245269" y="1"/>
                    <a:pt x="2828746" y="336873"/>
                  </a:cubicBezTo>
                  <a:cubicBezTo>
                    <a:pt x="3412223" y="673745"/>
                    <a:pt x="3771659" y="1296309"/>
                    <a:pt x="3771657" y="1970051"/>
                  </a:cubicBezTo>
                  <a:cubicBezTo>
                    <a:pt x="3445787" y="2466937"/>
                    <a:pt x="3461004" y="2464780"/>
                    <a:pt x="3461004" y="2464780"/>
                  </a:cubicBezTo>
                  <a:lnTo>
                    <a:pt x="3181167" y="1970047"/>
                  </a:lnTo>
                  <a:cubicBezTo>
                    <a:pt x="3181167" y="1507267"/>
                    <a:pt x="2934277" y="1079641"/>
                    <a:pt x="2533498" y="848251"/>
                  </a:cubicBezTo>
                  <a:cubicBezTo>
                    <a:pt x="2132719" y="616861"/>
                    <a:pt x="1638939" y="616861"/>
                    <a:pt x="1238160" y="848252"/>
                  </a:cubicBezTo>
                  <a:cubicBezTo>
                    <a:pt x="837381" y="1079642"/>
                    <a:pt x="590491" y="1507269"/>
                    <a:pt x="590492" y="1970049"/>
                  </a:cubicBezTo>
                  <a:cubicBezTo>
                    <a:pt x="307201" y="1476335"/>
                    <a:pt x="310654" y="1474669"/>
                    <a:pt x="310654" y="1474669"/>
                  </a:cubicBezTo>
                  <a:lnTo>
                    <a:pt x="0" y="1970045"/>
                  </a:lnTo>
                  <a:close/>
                </a:path>
              </a:pathLst>
            </a:custGeom>
            <a:gradFill>
              <a:gsLst>
                <a:gs pos="0">
                  <a:srgbClr val="C00000">
                    <a:alpha val="98000"/>
                  </a:srgbClr>
                </a:gs>
                <a:gs pos="8000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</a:gradFill>
            <a:ln w="12700">
              <a:solidFill>
                <a:schemeClr val="bg1"/>
              </a:solidFill>
            </a:ln>
            <a:effectLst/>
            <a:sp3d extrusionH="88900" prstMaterial="matte"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40" name="TextBox 39"/>
          <p:cNvSpPr txBox="1"/>
          <p:nvPr/>
        </p:nvSpPr>
        <p:spPr>
          <a:xfrm>
            <a:off x="-36512" y="1196752"/>
            <a:ext cx="4464496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 smtClean="0">
                <a:latin typeface="Calibri" pitchFamily="34" charset="0"/>
              </a:rPr>
              <a:t>Подтвержденные затраты на создание </a:t>
            </a:r>
            <a:br>
              <a:rPr lang="ru-RU" b="1" dirty="0" smtClean="0">
                <a:latin typeface="Calibri" pitchFamily="34" charset="0"/>
              </a:rPr>
            </a:br>
            <a:r>
              <a:rPr lang="ru-RU" b="1" dirty="0" smtClean="0">
                <a:latin typeface="Calibri" pitchFamily="34" charset="0"/>
              </a:rPr>
              <a:t>и модернизацию инфраструктуры </a:t>
            </a:r>
          </a:p>
          <a:p>
            <a:pPr algn="ctr">
              <a:defRPr/>
            </a:pPr>
            <a:r>
              <a:rPr lang="ru-RU" sz="1400" dirty="0" smtClean="0">
                <a:latin typeface="Calibri" pitchFamily="34" charset="0"/>
              </a:rPr>
              <a:t>Подтвержденные расходы</a:t>
            </a:r>
            <a:r>
              <a:rPr lang="en-US" sz="1400" dirty="0" smtClean="0">
                <a:latin typeface="Calibri" pitchFamily="34" charset="0"/>
              </a:rPr>
              <a:t> </a:t>
            </a:r>
            <a:r>
              <a:rPr lang="ru-RU" sz="1400" dirty="0" smtClean="0">
                <a:latin typeface="Calibri" pitchFamily="34" charset="0"/>
              </a:rPr>
              <a:t>за период предшествующих </a:t>
            </a:r>
            <a:r>
              <a:rPr lang="ru-RU" sz="1400" b="1" dirty="0" smtClean="0">
                <a:latin typeface="Calibri" pitchFamily="34" charset="0"/>
              </a:rPr>
              <a:t>трех лет</a:t>
            </a:r>
            <a:r>
              <a:rPr lang="ru-RU" sz="1400" dirty="0" smtClean="0">
                <a:latin typeface="Calibri" pitchFamily="34" charset="0"/>
              </a:rPr>
              <a:t> до даты подачи заявки на участие</a:t>
            </a:r>
            <a:r>
              <a:rPr lang="en-US" sz="1400" dirty="0" smtClean="0">
                <a:latin typeface="Calibri" pitchFamily="34" charset="0"/>
              </a:rPr>
              <a:t> </a:t>
            </a:r>
            <a:r>
              <a:rPr lang="ru-RU" sz="1400" dirty="0" smtClean="0">
                <a:latin typeface="Calibri" pitchFamily="34" charset="0"/>
              </a:rPr>
              <a:t/>
            </a:r>
            <a:br>
              <a:rPr lang="ru-RU" sz="1400" dirty="0" smtClean="0">
                <a:latin typeface="Calibri" pitchFamily="34" charset="0"/>
              </a:rPr>
            </a:br>
            <a:r>
              <a:rPr lang="ru-RU" sz="1400" dirty="0" smtClean="0">
                <a:latin typeface="Calibri" pitchFamily="34" charset="0"/>
              </a:rPr>
              <a:t>в Конкурсном отборе, связанные с прокладкой </a:t>
            </a:r>
            <a:br>
              <a:rPr lang="ru-RU" sz="1400" dirty="0" smtClean="0">
                <a:latin typeface="Calibri" pitchFamily="34" charset="0"/>
              </a:rPr>
            </a:br>
            <a:r>
              <a:rPr lang="ru-RU" sz="1400" dirty="0" smtClean="0">
                <a:latin typeface="Calibri" pitchFamily="34" charset="0"/>
              </a:rPr>
              <a:t>инфраструктурных сетей с представлением всех </a:t>
            </a:r>
            <a:br>
              <a:rPr lang="ru-RU" sz="1400" dirty="0" smtClean="0">
                <a:latin typeface="Calibri" pitchFamily="34" charset="0"/>
              </a:rPr>
            </a:br>
            <a:r>
              <a:rPr lang="ru-RU" sz="1400" dirty="0" smtClean="0">
                <a:latin typeface="Calibri" pitchFamily="34" charset="0"/>
              </a:rPr>
              <a:t>подтверждающих документов по проекту</a:t>
            </a:r>
            <a:endParaRPr lang="en-US" altLang="ko-KR" sz="14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2" name="TextBox 31"/>
          <p:cNvSpPr txBox="1">
            <a:spLocks noChangeArrowheads="1"/>
          </p:cNvSpPr>
          <p:nvPr/>
        </p:nvSpPr>
        <p:spPr bwMode="auto">
          <a:xfrm>
            <a:off x="5580111" y="5117806"/>
            <a:ext cx="3528501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Calibri" pitchFamily="34" charset="0"/>
              </a:rPr>
              <a:t>Компенсируется </a:t>
            </a:r>
            <a:r>
              <a:rPr lang="ru-RU" b="1" dirty="0" smtClean="0">
                <a:latin typeface="Calibri" pitchFamily="34" charset="0"/>
              </a:rPr>
              <a:t>не более 10 % </a:t>
            </a:r>
            <a:br>
              <a:rPr lang="ru-RU" b="1" dirty="0" smtClean="0">
                <a:latin typeface="Calibri" pitchFamily="34" charset="0"/>
              </a:rPr>
            </a:br>
            <a:r>
              <a:rPr lang="ru-RU" b="1" dirty="0" smtClean="0">
                <a:latin typeface="Calibri" pitchFamily="34" charset="0"/>
              </a:rPr>
              <a:t>от стоимости проекта </a:t>
            </a:r>
            <a:r>
              <a:rPr lang="ru-RU" sz="1400" dirty="0" smtClean="0">
                <a:latin typeface="Calibri" pitchFamily="34" charset="0"/>
              </a:rPr>
              <a:t>и </a:t>
            </a:r>
            <a:r>
              <a:rPr lang="ru-RU" b="1" dirty="0" smtClean="0">
                <a:latin typeface="Calibri" pitchFamily="34" charset="0"/>
              </a:rPr>
              <a:t>не более </a:t>
            </a:r>
            <a:br>
              <a:rPr lang="ru-RU" b="1" dirty="0" smtClean="0">
                <a:latin typeface="Calibri" pitchFamily="34" charset="0"/>
              </a:rPr>
            </a:br>
            <a:r>
              <a:rPr lang="ru-RU" b="1" dirty="0" smtClean="0">
                <a:latin typeface="Calibri" pitchFamily="34" charset="0"/>
              </a:rPr>
              <a:t>80 млн. руб.</a:t>
            </a:r>
            <a:r>
              <a:rPr lang="ru-RU" sz="1400" dirty="0" smtClean="0">
                <a:latin typeface="Calibri" pitchFamily="34" charset="0"/>
              </a:rPr>
              <a:t>, но не более суммы затрат, </a:t>
            </a:r>
            <a:br>
              <a:rPr lang="ru-RU" sz="1400" dirty="0" smtClean="0">
                <a:latin typeface="Calibri" pitchFamily="34" charset="0"/>
              </a:rPr>
            </a:br>
            <a:r>
              <a:rPr lang="ru-RU" sz="1400" dirty="0" smtClean="0">
                <a:latin typeface="Calibri" pitchFamily="34" charset="0"/>
              </a:rPr>
              <a:t>понесенных на создание</a:t>
            </a:r>
          </a:p>
          <a:p>
            <a:pPr algn="ctr"/>
            <a:r>
              <a:rPr lang="ru-RU" sz="1400" dirty="0" smtClean="0">
                <a:latin typeface="Calibri" pitchFamily="34" charset="0"/>
              </a:rPr>
              <a:t>инженерной инфраструктуры</a:t>
            </a:r>
            <a:endParaRPr lang="en-US" altLang="ko-KR" sz="14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47" name="직선 화살표 연결선 17"/>
          <p:cNvCxnSpPr/>
          <p:nvPr/>
        </p:nvCxnSpPr>
        <p:spPr>
          <a:xfrm>
            <a:off x="179512" y="2852936"/>
            <a:ext cx="3528392" cy="5809"/>
          </a:xfrm>
          <a:prstGeom prst="straightConnector1">
            <a:avLst/>
          </a:prstGeom>
          <a:ln w="12700" cmpd="sng">
            <a:solidFill>
              <a:schemeClr val="tx1">
                <a:lumMod val="75000"/>
                <a:lumOff val="25000"/>
              </a:schemeClr>
            </a:solidFill>
            <a:prstDash val="sysDash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직선 화살표 연결선 19"/>
          <p:cNvCxnSpPr/>
          <p:nvPr/>
        </p:nvCxnSpPr>
        <p:spPr>
          <a:xfrm flipH="1">
            <a:off x="6084168" y="5085184"/>
            <a:ext cx="2880320" cy="0"/>
          </a:xfrm>
          <a:prstGeom prst="straightConnector1">
            <a:avLst/>
          </a:prstGeom>
          <a:ln w="12700" cmpd="sng">
            <a:solidFill>
              <a:schemeClr val="tx1">
                <a:lumMod val="75000"/>
                <a:lumOff val="25000"/>
              </a:schemeClr>
            </a:solidFill>
            <a:prstDash val="sysDash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타원 4"/>
          <p:cNvSpPr/>
          <p:nvPr/>
        </p:nvSpPr>
        <p:spPr>
          <a:xfrm>
            <a:off x="4122440" y="99119"/>
            <a:ext cx="2537792" cy="2537793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23024" y="780548"/>
            <a:ext cx="2016224" cy="1069514"/>
          </a:xfrm>
        </p:spPr>
        <p:txBody>
          <a:bodyPr/>
          <a:lstStyle/>
          <a:p>
            <a:r>
              <a:rPr lang="ru-RU" altLang="ko-KR" sz="3200" dirty="0" smtClean="0">
                <a:solidFill>
                  <a:schemeClr val="tx1"/>
                </a:solidFill>
                <a:latin typeface="Calibri" pitchFamily="34" charset="0"/>
              </a:rPr>
              <a:t>Критерии</a:t>
            </a:r>
            <a:endParaRPr lang="ko-KR" altLang="en-US" sz="32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3" name="모서리가 둥근 직사각형 16"/>
          <p:cNvSpPr/>
          <p:nvPr/>
        </p:nvSpPr>
        <p:spPr>
          <a:xfrm rot="10800000">
            <a:off x="1763686" y="3097298"/>
            <a:ext cx="7056785" cy="1340960"/>
          </a:xfrm>
          <a:prstGeom prst="roundRect">
            <a:avLst>
              <a:gd name="adj" fmla="val 48062"/>
            </a:avLst>
          </a:prstGeom>
          <a:solidFill>
            <a:schemeClr val="bg1">
              <a:lumMod val="85000"/>
              <a:alpha val="30000"/>
            </a:schemeClr>
          </a:solidFill>
          <a:ln w="12700">
            <a:solidFill>
              <a:schemeClr val="tx1">
                <a:lumMod val="75000"/>
                <a:lumOff val="25000"/>
                <a:alpha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타원 5"/>
          <p:cNvSpPr/>
          <p:nvPr/>
        </p:nvSpPr>
        <p:spPr>
          <a:xfrm>
            <a:off x="1799912" y="3086877"/>
            <a:ext cx="1348159" cy="138718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원형 4"/>
          <p:cNvSpPr/>
          <p:nvPr/>
        </p:nvSpPr>
        <p:spPr>
          <a:xfrm rot="6749684">
            <a:off x="1721847" y="3106890"/>
            <a:ext cx="1337710" cy="1270971"/>
          </a:xfrm>
          <a:prstGeom prst="pie">
            <a:avLst>
              <a:gd name="adj1" fmla="val 0"/>
              <a:gd name="adj2" fmla="val 13650881"/>
            </a:avLst>
          </a:pr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타원 6"/>
          <p:cNvSpPr/>
          <p:nvPr/>
        </p:nvSpPr>
        <p:spPr>
          <a:xfrm>
            <a:off x="1979711" y="3313322"/>
            <a:ext cx="890847" cy="91663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403648" y="4509120"/>
            <a:ext cx="27363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Calibri" pitchFamily="34" charset="0"/>
              </a:rPr>
              <a:t>Производственные объекты </a:t>
            </a:r>
            <a:br>
              <a:rPr lang="ru-RU" sz="1600" b="1" dirty="0" smtClean="0">
                <a:latin typeface="Calibri" pitchFamily="34" charset="0"/>
              </a:rPr>
            </a:br>
            <a:r>
              <a:rPr lang="ru-RU" sz="1600" b="1" dirty="0" smtClean="0">
                <a:latin typeface="Calibri" pitchFamily="34" charset="0"/>
              </a:rPr>
              <a:t>и</a:t>
            </a:r>
            <a:r>
              <a:rPr lang="en-US" sz="1600" b="1" dirty="0" smtClean="0">
                <a:latin typeface="Calibri" pitchFamily="34" charset="0"/>
              </a:rPr>
              <a:t> </a:t>
            </a:r>
            <a:r>
              <a:rPr lang="ru-RU" sz="1600" b="1" dirty="0" smtClean="0">
                <a:latin typeface="Calibri" pitchFamily="34" charset="0"/>
              </a:rPr>
              <a:t>оборудование учтены </a:t>
            </a:r>
            <a:br>
              <a:rPr lang="ru-RU" sz="1600" b="1" dirty="0" smtClean="0">
                <a:latin typeface="Calibri" pitchFamily="34" charset="0"/>
              </a:rPr>
            </a:br>
            <a:r>
              <a:rPr lang="ru-RU" sz="1600" b="1" dirty="0" smtClean="0">
                <a:latin typeface="Calibri" pitchFamily="34" charset="0"/>
              </a:rPr>
              <a:t>на основных средствах, </a:t>
            </a:r>
            <a:br>
              <a:rPr lang="ru-RU" sz="1600" b="1" dirty="0" smtClean="0">
                <a:latin typeface="Calibri" pitchFamily="34" charset="0"/>
              </a:rPr>
            </a:br>
            <a:r>
              <a:rPr lang="ru-RU" sz="1600" b="1" dirty="0" smtClean="0">
                <a:latin typeface="Calibri" pitchFamily="34" charset="0"/>
              </a:rPr>
              <a:t>получены</a:t>
            </a:r>
            <a:r>
              <a:rPr lang="en-US" sz="1600" b="1" dirty="0" smtClean="0">
                <a:latin typeface="Calibri" pitchFamily="34" charset="0"/>
              </a:rPr>
              <a:t> </a:t>
            </a:r>
            <a:r>
              <a:rPr lang="ru-RU" sz="1600" b="1" dirty="0" smtClean="0">
                <a:latin typeface="Calibri" pitchFamily="34" charset="0"/>
              </a:rPr>
              <a:t>акты ввода </a:t>
            </a:r>
            <a:r>
              <a:rPr lang="en-US" sz="1600" b="1" dirty="0" smtClean="0">
                <a:latin typeface="Calibri" pitchFamily="34" charset="0"/>
              </a:rPr>
              <a:t/>
            </a:r>
            <a:br>
              <a:rPr lang="en-US" sz="1600" b="1" dirty="0" smtClean="0">
                <a:latin typeface="Calibri" pitchFamily="34" charset="0"/>
              </a:rPr>
            </a:br>
            <a:r>
              <a:rPr lang="ru-RU" sz="1600" b="1" dirty="0" smtClean="0">
                <a:latin typeface="Calibri" pitchFamily="34" charset="0"/>
              </a:rPr>
              <a:t>в эксплуатацию</a:t>
            </a:r>
            <a:endParaRPr lang="en-US" altLang="ko-KR" sz="1600" b="1" dirty="0" smtClean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6876256" y="4536919"/>
            <a:ext cx="23762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Calibri" pitchFamily="34" charset="0"/>
              </a:rPr>
              <a:t>Подтверждение </a:t>
            </a:r>
            <a:r>
              <a:rPr lang="en-US" sz="1600" b="1" dirty="0" smtClean="0">
                <a:latin typeface="Calibri" pitchFamily="34" charset="0"/>
              </a:rPr>
              <a:t/>
            </a:r>
            <a:br>
              <a:rPr lang="en-US" sz="1600" b="1" dirty="0" smtClean="0">
                <a:latin typeface="Calibri" pitchFamily="34" charset="0"/>
              </a:rPr>
            </a:br>
            <a:r>
              <a:rPr lang="ru-RU" sz="1600" b="1" dirty="0" smtClean="0">
                <a:latin typeface="Calibri" pitchFamily="34" charset="0"/>
              </a:rPr>
              <a:t>фактически</a:t>
            </a:r>
          </a:p>
          <a:p>
            <a:pPr algn="ctr"/>
            <a:r>
              <a:rPr lang="ru-RU" sz="1600" b="1" dirty="0" smtClean="0">
                <a:latin typeface="Calibri" pitchFamily="34" charset="0"/>
              </a:rPr>
              <a:t> проведенных затрат</a:t>
            </a:r>
          </a:p>
          <a:p>
            <a:pPr algn="ctr"/>
            <a:r>
              <a:rPr lang="ru-RU" sz="1600" b="1" dirty="0" smtClean="0">
                <a:latin typeface="Calibri" pitchFamily="34" charset="0"/>
              </a:rPr>
              <a:t>на реализацию проекта </a:t>
            </a:r>
            <a:br>
              <a:rPr lang="ru-RU" sz="1600" b="1" dirty="0" smtClean="0">
                <a:latin typeface="Calibri" pitchFamily="34" charset="0"/>
              </a:rPr>
            </a:br>
            <a:r>
              <a:rPr lang="ru-RU" sz="1600" b="1" dirty="0" smtClean="0">
                <a:latin typeface="Calibri" pitchFamily="34" charset="0"/>
              </a:rPr>
              <a:t>и инфраструктуру</a:t>
            </a:r>
            <a:endParaRPr lang="en-US" altLang="ko-KR" sz="1600" b="1" dirty="0" smtClean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32" name="도넛 82"/>
          <p:cNvSpPr/>
          <p:nvPr/>
        </p:nvSpPr>
        <p:spPr>
          <a:xfrm>
            <a:off x="4266211" y="242890"/>
            <a:ext cx="2250250" cy="2250250"/>
          </a:xfrm>
          <a:prstGeom prst="donut">
            <a:avLst>
              <a:gd name="adj" fmla="val 4381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0" name="Прямая со стрелкой 39"/>
          <p:cNvCxnSpPr>
            <a:stCxn id="31" idx="2"/>
          </p:cNvCxnSpPr>
          <p:nvPr/>
        </p:nvCxnSpPr>
        <p:spPr>
          <a:xfrm>
            <a:off x="4122440" y="1368016"/>
            <a:ext cx="0" cy="17009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9" name="타원 9"/>
          <p:cNvSpPr/>
          <p:nvPr/>
        </p:nvSpPr>
        <p:spPr>
          <a:xfrm>
            <a:off x="7452321" y="3081036"/>
            <a:ext cx="1348159" cy="138718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원형 10"/>
          <p:cNvSpPr/>
          <p:nvPr/>
        </p:nvSpPr>
        <p:spPr>
          <a:xfrm rot="19689918">
            <a:off x="7483852" y="3106877"/>
            <a:ext cx="1339492" cy="1320656"/>
          </a:xfrm>
          <a:prstGeom prst="pie">
            <a:avLst>
              <a:gd name="adj1" fmla="val 0"/>
              <a:gd name="adj2" fmla="val 1365088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타원 11"/>
          <p:cNvSpPr/>
          <p:nvPr/>
        </p:nvSpPr>
        <p:spPr>
          <a:xfrm>
            <a:off x="7713601" y="3319255"/>
            <a:ext cx="890847" cy="91663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 Box 2"/>
          <p:cNvSpPr txBox="1">
            <a:spLocks noChangeArrowheads="1"/>
          </p:cNvSpPr>
          <p:nvPr/>
        </p:nvSpPr>
        <p:spPr bwMode="auto">
          <a:xfrm>
            <a:off x="7812360" y="3387071"/>
            <a:ext cx="73879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✔</a:t>
            </a:r>
            <a:endParaRPr kumimoji="0" lang="en-US" altLang="ko-KR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57" name="Прямая со стрелкой 56"/>
          <p:cNvCxnSpPr>
            <a:stCxn id="31" idx="6"/>
          </p:cNvCxnSpPr>
          <p:nvPr/>
        </p:nvCxnSpPr>
        <p:spPr>
          <a:xfrm flipH="1">
            <a:off x="6642720" y="1368016"/>
            <a:ext cx="17512" cy="17009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1" name="Text Box 2"/>
          <p:cNvSpPr txBox="1">
            <a:spLocks noChangeArrowheads="1"/>
          </p:cNvSpPr>
          <p:nvPr/>
        </p:nvSpPr>
        <p:spPr bwMode="auto">
          <a:xfrm>
            <a:off x="2051719" y="3385330"/>
            <a:ext cx="73879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✔</a:t>
            </a:r>
            <a:endParaRPr kumimoji="0" lang="en-US" altLang="ko-KR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Arial" pitchFamily="34" charset="0"/>
            </a:endParaRPr>
          </a:p>
        </p:txBody>
      </p:sp>
      <p:sp>
        <p:nvSpPr>
          <p:cNvPr id="58" name="타원 9"/>
          <p:cNvSpPr/>
          <p:nvPr/>
        </p:nvSpPr>
        <p:spPr>
          <a:xfrm>
            <a:off x="4644009" y="3081036"/>
            <a:ext cx="1348159" cy="138718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원형 10"/>
          <p:cNvSpPr/>
          <p:nvPr/>
        </p:nvSpPr>
        <p:spPr>
          <a:xfrm rot="19689918">
            <a:off x="4675540" y="3106877"/>
            <a:ext cx="1339492" cy="1320656"/>
          </a:xfrm>
          <a:prstGeom prst="pie">
            <a:avLst>
              <a:gd name="adj1" fmla="val 0"/>
              <a:gd name="adj2" fmla="val 1365088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타원 11"/>
          <p:cNvSpPr/>
          <p:nvPr/>
        </p:nvSpPr>
        <p:spPr>
          <a:xfrm>
            <a:off x="4905289" y="3319255"/>
            <a:ext cx="890847" cy="91663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 Box 2"/>
          <p:cNvSpPr txBox="1">
            <a:spLocks noChangeArrowheads="1"/>
          </p:cNvSpPr>
          <p:nvPr/>
        </p:nvSpPr>
        <p:spPr bwMode="auto">
          <a:xfrm>
            <a:off x="5004048" y="3387071"/>
            <a:ext cx="73879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✔</a:t>
            </a:r>
            <a:endParaRPr kumimoji="0" lang="en-US" altLang="ko-KR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139952" y="4509120"/>
            <a:ext cx="23762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ko-KR" sz="1600" b="1" dirty="0" smtClean="0">
                <a:latin typeface="Calibri" pitchFamily="34" charset="0"/>
              </a:rPr>
              <a:t>Наличие разрешения </a:t>
            </a:r>
            <a:br>
              <a:rPr lang="ru-RU" altLang="ko-KR" sz="1600" b="1" dirty="0" smtClean="0">
                <a:latin typeface="Calibri" pitchFamily="34" charset="0"/>
              </a:rPr>
            </a:br>
            <a:r>
              <a:rPr lang="ru-RU" altLang="ko-KR" sz="1600" b="1" dirty="0" smtClean="0">
                <a:latin typeface="Calibri" pitchFamily="34" charset="0"/>
              </a:rPr>
              <a:t>на строительство </a:t>
            </a:r>
            <a:br>
              <a:rPr lang="ru-RU" altLang="ko-KR" sz="1600" b="1" dirty="0" smtClean="0">
                <a:latin typeface="Calibri" pitchFamily="34" charset="0"/>
              </a:rPr>
            </a:br>
            <a:r>
              <a:rPr lang="ru-RU" altLang="ko-KR" sz="1600" b="1" dirty="0" smtClean="0">
                <a:latin typeface="Calibri" pitchFamily="34" charset="0"/>
              </a:rPr>
              <a:t>+ </a:t>
            </a:r>
            <a:br>
              <a:rPr lang="ru-RU" altLang="ko-KR" sz="1600" b="1" dirty="0" smtClean="0">
                <a:latin typeface="Calibri" pitchFamily="34" charset="0"/>
              </a:rPr>
            </a:br>
            <a:r>
              <a:rPr lang="ru-RU" altLang="ko-KR" sz="1600" b="1" dirty="0" smtClean="0">
                <a:latin typeface="Calibri" pitchFamily="34" charset="0"/>
              </a:rPr>
              <a:t>наличие разрешений </a:t>
            </a:r>
            <a:br>
              <a:rPr lang="ru-RU" altLang="ko-KR" sz="1600" b="1" dirty="0" smtClean="0">
                <a:latin typeface="Calibri" pitchFamily="34" charset="0"/>
              </a:rPr>
            </a:br>
            <a:r>
              <a:rPr lang="ru-RU" altLang="ko-KR" sz="1600" b="1" dirty="0" smtClean="0">
                <a:latin typeface="Calibri" pitchFamily="34" charset="0"/>
              </a:rPr>
              <a:t>на ввод сетей инженерной инфраструктуры </a:t>
            </a:r>
            <a:br>
              <a:rPr lang="ru-RU" altLang="ko-KR" sz="1600" b="1" dirty="0" smtClean="0">
                <a:latin typeface="Calibri" pitchFamily="34" charset="0"/>
              </a:rPr>
            </a:br>
            <a:r>
              <a:rPr lang="ru-RU" altLang="ko-KR" sz="1600" b="1" dirty="0" smtClean="0">
                <a:latin typeface="Calibri" pitchFamily="34" charset="0"/>
              </a:rPr>
              <a:t>и объекта капитального строительства</a:t>
            </a:r>
            <a:endParaRPr lang="en-US" altLang="ko-KR" sz="1600" b="1" dirty="0" smtClean="0"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67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47664" y="-243408"/>
            <a:ext cx="5544616" cy="1069514"/>
          </a:xfrm>
        </p:spPr>
        <p:txBody>
          <a:bodyPr/>
          <a:lstStyle/>
          <a:p>
            <a:r>
              <a:rPr lang="ru-RU" altLang="ko-KR" dirty="0" smtClean="0">
                <a:latin typeface="Calibri" pitchFamily="34" charset="0"/>
              </a:rPr>
              <a:t>Конкурсный отбор</a:t>
            </a:r>
            <a:endParaRPr lang="ko-KR" altLang="en-US" dirty="0">
              <a:latin typeface="Calibri" pitchFamily="34" charset="0"/>
            </a:endParaRPr>
          </a:p>
        </p:txBody>
      </p:sp>
      <p:sp>
        <p:nvSpPr>
          <p:cNvPr id="11" name="타원 20"/>
          <p:cNvSpPr/>
          <p:nvPr/>
        </p:nvSpPr>
        <p:spPr>
          <a:xfrm>
            <a:off x="2903839" y="3988581"/>
            <a:ext cx="604725" cy="6047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타원 12"/>
          <p:cNvSpPr/>
          <p:nvPr/>
        </p:nvSpPr>
        <p:spPr>
          <a:xfrm>
            <a:off x="2903839" y="1774336"/>
            <a:ext cx="604725" cy="6047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" name="그룹 60"/>
          <p:cNvGrpSpPr/>
          <p:nvPr/>
        </p:nvGrpSpPr>
        <p:grpSpPr>
          <a:xfrm>
            <a:off x="2880320" y="1772816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6" name="타원 14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19" name="자유형 17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자유형 18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2" name="그룹 60"/>
          <p:cNvGrpSpPr/>
          <p:nvPr/>
        </p:nvGrpSpPr>
        <p:grpSpPr>
          <a:xfrm>
            <a:off x="2880320" y="3987061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3" name="타원 22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26" name="자유형 25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자유형 26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6" name="타원 4"/>
          <p:cNvSpPr/>
          <p:nvPr/>
        </p:nvSpPr>
        <p:spPr>
          <a:xfrm>
            <a:off x="251520" y="2132856"/>
            <a:ext cx="2537792" cy="2537793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Box 66"/>
          <p:cNvSpPr txBox="1"/>
          <p:nvPr/>
        </p:nvSpPr>
        <p:spPr bwMode="auto">
          <a:xfrm>
            <a:off x="3555794" y="2667092"/>
            <a:ext cx="5480702" cy="830997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 smtClean="0">
                <a:latin typeface="Calibri" pitchFamily="34" charset="0"/>
              </a:rPr>
              <a:t>Рассмотрение пакета документов + направление заявки </a:t>
            </a:r>
            <a:br>
              <a:rPr lang="ru-RU" sz="1600" b="1" dirty="0" smtClean="0">
                <a:latin typeface="Calibri" pitchFamily="34" charset="0"/>
              </a:rPr>
            </a:br>
            <a:r>
              <a:rPr lang="ru-RU" sz="1600" b="1" dirty="0" smtClean="0">
                <a:latin typeface="Calibri" pitchFamily="34" charset="0"/>
              </a:rPr>
              <a:t>на рассмотрение в профильные ведомства Московской </a:t>
            </a:r>
            <a:br>
              <a:rPr lang="ru-RU" sz="1600" b="1" dirty="0" smtClean="0">
                <a:latin typeface="Calibri" pitchFamily="34" charset="0"/>
              </a:rPr>
            </a:br>
            <a:r>
              <a:rPr lang="ru-RU" sz="1600" b="1" dirty="0" smtClean="0">
                <a:latin typeface="Calibri" pitchFamily="34" charset="0"/>
              </a:rPr>
              <a:t>области для рассмотрения в части касающейся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68" name="TextBox 67"/>
          <p:cNvSpPr txBox="1"/>
          <p:nvPr/>
        </p:nvSpPr>
        <p:spPr bwMode="auto">
          <a:xfrm>
            <a:off x="3541532" y="3843045"/>
            <a:ext cx="5494964" cy="1077218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>
                <a:latin typeface="Calibri" pitchFamily="34" charset="0"/>
              </a:rPr>
              <a:t>Выезд Инспекционной </a:t>
            </a:r>
            <a:r>
              <a:rPr lang="ru-RU" sz="1600" b="1" dirty="0" smtClean="0">
                <a:latin typeface="Calibri" pitchFamily="34" charset="0"/>
              </a:rPr>
              <a:t>комиссии </a:t>
            </a:r>
            <a:r>
              <a:rPr lang="ru-RU" sz="1600" b="1" dirty="0">
                <a:latin typeface="Calibri" panose="020F0502020204030204" pitchFamily="34" charset="0"/>
                <a:cs typeface="Arial" panose="020B0604020202020204" pitchFamily="34" charset="0"/>
              </a:rPr>
              <a:t>МИИ МО </a:t>
            </a:r>
            <a:r>
              <a:rPr lang="ru-RU" sz="1600" b="1" dirty="0" smtClean="0">
                <a:latin typeface="Calibri" pitchFamily="34" charset="0"/>
              </a:rPr>
              <a:t>на </a:t>
            </a:r>
            <a:r>
              <a:rPr lang="ru-RU" sz="1600" b="1" dirty="0">
                <a:latin typeface="Calibri" pitchFamily="34" charset="0"/>
              </a:rPr>
              <a:t>предприятия с целью </a:t>
            </a:r>
            <a:r>
              <a:rPr lang="ru-RU" sz="1600" b="1" dirty="0" smtClean="0">
                <a:latin typeface="Calibri" pitchFamily="34" charset="0"/>
              </a:rPr>
              <a:t>подтверждения </a:t>
            </a:r>
            <a:r>
              <a:rPr lang="ru-RU" sz="1600" b="1" dirty="0">
                <a:latin typeface="Calibri" pitchFamily="34" charset="0"/>
              </a:rPr>
              <a:t>сведений по осуществлению </a:t>
            </a:r>
            <a:r>
              <a:rPr lang="ru-RU" sz="1600" b="1" dirty="0" smtClean="0">
                <a:latin typeface="Calibri" pitchFamily="34" charset="0"/>
              </a:rPr>
              <a:t/>
            </a:r>
            <a:br>
              <a:rPr lang="ru-RU" sz="1600" b="1" dirty="0" smtClean="0">
                <a:latin typeface="Calibri" pitchFamily="34" charset="0"/>
              </a:rPr>
            </a:br>
            <a:r>
              <a:rPr lang="ru-RU" sz="1600" b="1" dirty="0" smtClean="0">
                <a:latin typeface="Calibri" pitchFamily="34" charset="0"/>
              </a:rPr>
              <a:t>производственной деятельности </a:t>
            </a:r>
            <a:r>
              <a:rPr lang="ru-RU" sz="1600" b="1" dirty="0">
                <a:latin typeface="Calibri" pitchFamily="34" charset="0"/>
              </a:rPr>
              <a:t>на реализованном </a:t>
            </a:r>
            <a:r>
              <a:rPr lang="ru-RU" sz="1600" b="1" dirty="0" smtClean="0">
                <a:latin typeface="Calibri" pitchFamily="34" charset="0"/>
              </a:rPr>
              <a:t/>
            </a:r>
            <a:br>
              <a:rPr lang="ru-RU" sz="1600" b="1" dirty="0" smtClean="0">
                <a:latin typeface="Calibri" pitchFamily="34" charset="0"/>
              </a:rPr>
            </a:br>
            <a:r>
              <a:rPr lang="ru-RU" sz="1600" b="1" dirty="0" smtClean="0">
                <a:latin typeface="Calibri" pitchFamily="34" charset="0"/>
              </a:rPr>
              <a:t>инвестиционном </a:t>
            </a:r>
            <a:r>
              <a:rPr lang="ru-RU" sz="1600" b="1" dirty="0">
                <a:latin typeface="Calibri" pitchFamily="34" charset="0"/>
              </a:rPr>
              <a:t>проекте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70" name="TextBox 69"/>
          <p:cNvSpPr txBox="1"/>
          <p:nvPr/>
        </p:nvSpPr>
        <p:spPr bwMode="auto">
          <a:xfrm>
            <a:off x="3536748" y="1887023"/>
            <a:ext cx="5499748" cy="338554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altLang="ko-KR" sz="1600" b="1" dirty="0" smtClean="0">
                <a:latin typeface="Calibri" pitchFamily="34" charset="0"/>
                <a:cs typeface="Arial" pitchFamily="34" charset="0"/>
              </a:rPr>
              <a:t>Прием заявок и пакета документов</a:t>
            </a: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72" name="도넛 82"/>
          <p:cNvSpPr/>
          <p:nvPr/>
        </p:nvSpPr>
        <p:spPr>
          <a:xfrm>
            <a:off x="395291" y="2276627"/>
            <a:ext cx="2250250" cy="2250250"/>
          </a:xfrm>
          <a:prstGeom prst="donut">
            <a:avLst>
              <a:gd name="adj" fmla="val 4381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TextBox 115"/>
          <p:cNvSpPr txBox="1">
            <a:spLocks noChangeArrowheads="1"/>
          </p:cNvSpPr>
          <p:nvPr/>
        </p:nvSpPr>
        <p:spPr bwMode="auto">
          <a:xfrm>
            <a:off x="408088" y="3093606"/>
            <a:ext cx="21609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ero Matics Stencil" pitchFamily="34" charset="-128"/>
                <a:cs typeface="Arial" pitchFamily="34" charset="0"/>
              </a:rPr>
              <a:t>ТАЙМИНГ</a:t>
            </a:r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ero Matics Stencil" pitchFamily="34" charset="-128"/>
              <a:cs typeface="Arial" pitchFamily="34" charset="0"/>
            </a:endParaRPr>
          </a:p>
        </p:txBody>
      </p:sp>
      <p:sp>
        <p:nvSpPr>
          <p:cNvPr id="51" name="타원 20"/>
          <p:cNvSpPr/>
          <p:nvPr/>
        </p:nvSpPr>
        <p:spPr>
          <a:xfrm>
            <a:off x="2903839" y="2877706"/>
            <a:ext cx="604725" cy="6047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2" name="그룹 60"/>
          <p:cNvGrpSpPr/>
          <p:nvPr/>
        </p:nvGrpSpPr>
        <p:grpSpPr>
          <a:xfrm>
            <a:off x="2880320" y="2876186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53" name="타원 22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79" name="자유형 25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" name="자유형 26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3" name="타원 20"/>
          <p:cNvSpPr/>
          <p:nvPr/>
        </p:nvSpPr>
        <p:spPr>
          <a:xfrm>
            <a:off x="2903839" y="5086704"/>
            <a:ext cx="604725" cy="6047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4" name="그룹 60"/>
          <p:cNvGrpSpPr/>
          <p:nvPr/>
        </p:nvGrpSpPr>
        <p:grpSpPr>
          <a:xfrm>
            <a:off x="2880320" y="5085184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95" name="타원 22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98" name="자유형 25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" name="자유형 26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1" name="TextBox 100"/>
          <p:cNvSpPr txBox="1"/>
          <p:nvPr/>
        </p:nvSpPr>
        <p:spPr bwMode="auto">
          <a:xfrm>
            <a:off x="3541532" y="5103768"/>
            <a:ext cx="5494964" cy="584775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Подготовка заключений + сбор позиции </a:t>
            </a:r>
            <a:r>
              <a:rPr lang="ru-RU" sz="1600" b="1" dirty="0">
                <a:latin typeface="Calibri" pitchFamily="34" charset="0"/>
              </a:rPr>
              <a:t>профильные </a:t>
            </a:r>
            <a:r>
              <a:rPr lang="ru-RU" sz="1600" b="1" dirty="0" smtClean="0">
                <a:latin typeface="Calibri" pitchFamily="34" charset="0"/>
              </a:rPr>
              <a:t/>
            </a:r>
            <a:br>
              <a:rPr lang="ru-RU" sz="1600" b="1" dirty="0" smtClean="0">
                <a:latin typeface="Calibri" pitchFamily="34" charset="0"/>
              </a:rPr>
            </a:br>
            <a:r>
              <a:rPr lang="ru-RU" sz="1600" b="1" dirty="0" smtClean="0">
                <a:latin typeface="Calibri" pitchFamily="34" charset="0"/>
              </a:rPr>
              <a:t>ведомств Московской </a:t>
            </a:r>
            <a:r>
              <a:rPr lang="ru-RU" sz="1600" b="1" dirty="0">
                <a:latin typeface="Calibri" pitchFamily="34" charset="0"/>
              </a:rPr>
              <a:t>области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TextBox 119"/>
          <p:cNvSpPr txBox="1"/>
          <p:nvPr/>
        </p:nvSpPr>
        <p:spPr bwMode="auto">
          <a:xfrm>
            <a:off x="3635896" y="980728"/>
            <a:ext cx="5499748" cy="584775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ko-KR" sz="3200" b="1" dirty="0" smtClean="0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Октябрь-Ноябрь</a:t>
            </a:r>
            <a:endParaRPr lang="ko-KR" altLang="en-US" sz="3200" dirty="0">
              <a:solidFill>
                <a:srgbClr val="C00000"/>
              </a:solidFill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91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47664" y="-243408"/>
            <a:ext cx="5544616" cy="1069514"/>
          </a:xfrm>
        </p:spPr>
        <p:txBody>
          <a:bodyPr/>
          <a:lstStyle/>
          <a:p>
            <a:r>
              <a:rPr lang="ru-RU" altLang="ko-KR" dirty="0" smtClean="0">
                <a:latin typeface="Calibri" pitchFamily="34" charset="0"/>
              </a:rPr>
              <a:t>Конкурсный отбор</a:t>
            </a:r>
            <a:endParaRPr lang="ko-KR" altLang="en-US" dirty="0">
              <a:latin typeface="Calibri" pitchFamily="34" charset="0"/>
            </a:endParaRPr>
          </a:p>
        </p:txBody>
      </p:sp>
      <p:sp>
        <p:nvSpPr>
          <p:cNvPr id="66" name="타원 4"/>
          <p:cNvSpPr/>
          <p:nvPr/>
        </p:nvSpPr>
        <p:spPr>
          <a:xfrm>
            <a:off x="251520" y="2132856"/>
            <a:ext cx="2537792" cy="2537793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도넛 82"/>
          <p:cNvSpPr/>
          <p:nvPr/>
        </p:nvSpPr>
        <p:spPr>
          <a:xfrm>
            <a:off x="395291" y="2276627"/>
            <a:ext cx="2250250" cy="2250250"/>
          </a:xfrm>
          <a:prstGeom prst="donut">
            <a:avLst>
              <a:gd name="adj" fmla="val 4381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TextBox 115"/>
          <p:cNvSpPr txBox="1">
            <a:spLocks noChangeArrowheads="1"/>
          </p:cNvSpPr>
          <p:nvPr/>
        </p:nvSpPr>
        <p:spPr bwMode="auto">
          <a:xfrm>
            <a:off x="408088" y="3093606"/>
            <a:ext cx="21609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ero Matics Stencil" pitchFamily="34" charset="-128"/>
                <a:cs typeface="Arial" pitchFamily="34" charset="0"/>
              </a:rPr>
              <a:t>ТАЙМИНГ</a:t>
            </a:r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ero Matics Stencil" pitchFamily="34" charset="-128"/>
              <a:cs typeface="Arial" pitchFamily="34" charset="0"/>
            </a:endParaRPr>
          </a:p>
        </p:txBody>
      </p:sp>
      <p:sp>
        <p:nvSpPr>
          <p:cNvPr id="102" name="타원 20"/>
          <p:cNvSpPr/>
          <p:nvPr/>
        </p:nvSpPr>
        <p:spPr>
          <a:xfrm>
            <a:off x="2903839" y="1475869"/>
            <a:ext cx="604725" cy="6047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3" name="그룹 60"/>
          <p:cNvGrpSpPr/>
          <p:nvPr/>
        </p:nvGrpSpPr>
        <p:grpSpPr>
          <a:xfrm>
            <a:off x="2880320" y="1474349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04" name="타원 22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107" name="자유형 25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" name="자유형 26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0" name="TextBox 109"/>
          <p:cNvSpPr txBox="1"/>
          <p:nvPr/>
        </p:nvSpPr>
        <p:spPr bwMode="auto">
          <a:xfrm>
            <a:off x="3541532" y="1474349"/>
            <a:ext cx="5494964" cy="584775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Проведение заседания Конкурсной комиссии + </a:t>
            </a:r>
            <a:b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подписание Протокола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타원 20"/>
          <p:cNvSpPr/>
          <p:nvPr/>
        </p:nvSpPr>
        <p:spPr>
          <a:xfrm>
            <a:off x="2903839" y="2494416"/>
            <a:ext cx="604725" cy="6047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2" name="그룹 60"/>
          <p:cNvGrpSpPr/>
          <p:nvPr/>
        </p:nvGrpSpPr>
        <p:grpSpPr>
          <a:xfrm>
            <a:off x="2880320" y="2492896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13" name="타원 22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116" name="자유형 25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" name="자유형 26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9" name="TextBox 118"/>
          <p:cNvSpPr txBox="1"/>
          <p:nvPr/>
        </p:nvSpPr>
        <p:spPr bwMode="auto">
          <a:xfrm>
            <a:off x="3541532" y="2492896"/>
            <a:ext cx="5602468" cy="584775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Размещение Протокола с результатами Конкурсного </a:t>
            </a:r>
            <a:b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отбора на </a:t>
            </a:r>
            <a:r>
              <a:rPr lang="ru-RU" sz="1600" b="1" dirty="0">
                <a:latin typeface="Calibri" panose="020F0502020204030204" pitchFamily="34" charset="0"/>
                <a:cs typeface="Arial" panose="020B0604020202020204" pitchFamily="34" charset="0"/>
              </a:rPr>
              <a:t>сайте МИИ МО в </a:t>
            </a:r>
            <a: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сети Интернет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TextBox 120"/>
          <p:cNvSpPr txBox="1"/>
          <p:nvPr/>
        </p:nvSpPr>
        <p:spPr bwMode="auto">
          <a:xfrm>
            <a:off x="3635896" y="692696"/>
            <a:ext cx="5499748" cy="584775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ko-KR" sz="3200" b="1" dirty="0" smtClean="0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Декабрь</a:t>
            </a:r>
            <a:endParaRPr lang="ko-KR" altLang="en-US" sz="2800" dirty="0">
              <a:solidFill>
                <a:srgbClr val="C0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22" name="타원 20"/>
          <p:cNvSpPr/>
          <p:nvPr/>
        </p:nvSpPr>
        <p:spPr>
          <a:xfrm>
            <a:off x="2867327" y="3646544"/>
            <a:ext cx="604725" cy="6047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3" name="그룹 60"/>
          <p:cNvGrpSpPr/>
          <p:nvPr/>
        </p:nvGrpSpPr>
        <p:grpSpPr>
          <a:xfrm>
            <a:off x="2843808" y="3645024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24" name="타원 22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127" name="자유형 25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" name="자유형 26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9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0" name="TextBox 129"/>
          <p:cNvSpPr txBox="1"/>
          <p:nvPr/>
        </p:nvSpPr>
        <p:spPr bwMode="auto">
          <a:xfrm>
            <a:off x="3505020" y="3645024"/>
            <a:ext cx="5602468" cy="584775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Заключение соглашений между МИИ МО и победителями </a:t>
            </a:r>
            <a:b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Конкурсного отбора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타원 20"/>
          <p:cNvSpPr/>
          <p:nvPr/>
        </p:nvSpPr>
        <p:spPr>
          <a:xfrm>
            <a:off x="2867327" y="4840500"/>
            <a:ext cx="604725" cy="6047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2" name="그룹 60"/>
          <p:cNvGrpSpPr/>
          <p:nvPr/>
        </p:nvGrpSpPr>
        <p:grpSpPr>
          <a:xfrm>
            <a:off x="2843808" y="4838980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33" name="타원 22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4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5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136" name="자유형 25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" name="자유형 26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8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9" name="TextBox 138"/>
          <p:cNvSpPr txBox="1"/>
          <p:nvPr/>
        </p:nvSpPr>
        <p:spPr bwMode="auto">
          <a:xfrm>
            <a:off x="3505020" y="4797152"/>
            <a:ext cx="5602468" cy="830997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Принятие бюджетных обязательств;</a:t>
            </a:r>
          </a:p>
          <a:p>
            <a:pPr>
              <a:defRPr/>
            </a:pPr>
            <a: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Регистрация соглашения в МинФине МО; </a:t>
            </a:r>
            <a:b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Перечисление субсидий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65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936104" y="4635133"/>
            <a:ext cx="7812360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ko-K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Arial" pitchFamily="34" charset="0"/>
              </a:rPr>
              <a:t>Министерство инвестиций и инноваций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ko-K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Arial" pitchFamily="34" charset="0"/>
              </a:rPr>
              <a:t>Московской области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ko-KR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ko-K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Arial" pitchFamily="34" charset="0"/>
              </a:rPr>
              <a:t>Справочная информация по телефону: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ko-K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Arial" pitchFamily="34" charset="0"/>
              </a:rPr>
              <a:t>8-985-234-09-43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ko-K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Arial" pitchFamily="34" charset="0"/>
              </a:rPr>
              <a:t>Казьмин Виктор Александрович</a:t>
            </a: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76064" y="4675649"/>
            <a:ext cx="179512" cy="213772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1" name="Picture 2" descr="C:\Users\DembitskiyMN\Desktop\logo_pm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94313"/>
            <a:ext cx="1627138" cy="6584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3195</TotalTime>
  <Words>317</Words>
  <Application>Microsoft Office PowerPoint</Application>
  <PresentationFormat>Экран (4:3)</PresentationFormat>
  <Paragraphs>117</Paragraphs>
  <Slides>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Office Theme</vt:lpstr>
      <vt:lpstr>Custom Design</vt:lpstr>
      <vt:lpstr>Презентация PowerPoint</vt:lpstr>
      <vt:lpstr>Потенциальные участники конкурса на субсидию</vt:lpstr>
      <vt:lpstr>Условия реализации</vt:lpstr>
      <vt:lpstr>Критерии получения</vt:lpstr>
      <vt:lpstr>Предмет компенсации</vt:lpstr>
      <vt:lpstr>Критерии</vt:lpstr>
      <vt:lpstr>Конкурсный отбор</vt:lpstr>
      <vt:lpstr>Конкурсный отбор</vt:lpstr>
      <vt:lpstr>Презентация PowerPoint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control5</cp:lastModifiedBy>
  <cp:revision>246</cp:revision>
  <dcterms:created xsi:type="dcterms:W3CDTF">2014-04-01T16:35:38Z</dcterms:created>
  <dcterms:modified xsi:type="dcterms:W3CDTF">2016-10-21T08:24:48Z</dcterms:modified>
</cp:coreProperties>
</file>